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9"/>
  </p:notesMasterIdLst>
  <p:sldIdLst>
    <p:sldId id="256" r:id="rId2"/>
    <p:sldId id="282" r:id="rId3"/>
    <p:sldId id="258" r:id="rId4"/>
    <p:sldId id="284" r:id="rId5"/>
    <p:sldId id="286" r:id="rId6"/>
    <p:sldId id="285" r:id="rId7"/>
    <p:sldId id="280" r:id="rId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5332" autoAdjust="0"/>
  </p:normalViewPr>
  <p:slideViewPr>
    <p:cSldViewPr snapToGrid="0" snapToObjects="1">
      <p:cViewPr>
        <p:scale>
          <a:sx n="80" d="100"/>
          <a:sy n="80" d="100"/>
        </p:scale>
        <p:origin x="778" y="1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8196FE-69D4-6045-A2D7-B66AF0362545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DF9E8B-2C8A-4140-9FD8-5202A0332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99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54EE8CDE-7BAA-448D-BD15-FA5B7D87EA2F}" type="datetime1">
              <a:rPr lang="en-US" smtClean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DellingrX: GSFC Standard Bus Architecture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661347-93C0-6A4D-B783-E26F11575277}"/>
              </a:ext>
            </a:extLst>
          </p:cNvPr>
          <p:cNvSpPr/>
          <p:nvPr userDrawn="1"/>
        </p:nvSpPr>
        <p:spPr>
          <a:xfrm>
            <a:off x="0" y="713433"/>
            <a:ext cx="12192000" cy="5647174"/>
          </a:xfrm>
          <a:prstGeom prst="rect">
            <a:avLst/>
          </a:prstGeom>
          <a:gradFill>
            <a:gsLst>
              <a:gs pos="4000">
                <a:srgbClr val="FFFFFF"/>
              </a:gs>
              <a:gs pos="0">
                <a:schemeClr val="tx1">
                  <a:alpha val="0"/>
                </a:schemeClr>
              </a:gs>
              <a:gs pos="95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5269" y="1"/>
            <a:ext cx="10131425" cy="7536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269" y="1210235"/>
            <a:ext cx="10241957" cy="458096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spcAft>
                <a:spcPts val="600"/>
              </a:spcAft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92295" y="6400622"/>
            <a:ext cx="1600200" cy="377825"/>
          </a:xfrm>
          <a:prstGeom prst="rect">
            <a:avLst/>
          </a:prstGeom>
        </p:spPr>
        <p:txBody>
          <a:bodyPr anchor="ctr" anchorCtr="0"/>
          <a:lstStyle>
            <a:lvl1pPr>
              <a:defRPr sz="1400"/>
            </a:lvl1pPr>
          </a:lstStyle>
          <a:p>
            <a:fld id="{36737E93-81EA-494C-8DCE-E3540178B455}" type="datetime1">
              <a:rPr lang="en-US" smtClean="0"/>
              <a:t>6/27/2019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9961" y="6400622"/>
            <a:ext cx="7827659" cy="377825"/>
          </a:xfrm>
          <a:prstGeom prst="rect">
            <a:avLst/>
          </a:prstGeom>
        </p:spPr>
        <p:txBody>
          <a:bodyPr anchor="ctr" anchorCtr="0"/>
          <a:lstStyle>
            <a:lvl1pPr>
              <a:defRPr sz="1400"/>
            </a:lvl1pPr>
          </a:lstStyle>
          <a:p>
            <a:r>
              <a:rPr lang="en-US" smtClean="0"/>
              <a:t>DellingrX: GSFC Standard Bus Architecture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8695" y="6400622"/>
            <a:ext cx="551167" cy="377825"/>
          </a:xfrm>
          <a:prstGeom prst="rect">
            <a:avLst/>
          </a:prstGeom>
        </p:spPr>
        <p:txBody>
          <a:bodyPr anchor="ctr" anchorCtr="0"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64" descr="Macintosh HD:Users:kagammage:Documents:Customer work:JOBS ON REVIEW:B1999-simms:Diversity_templates:PowerPoint:Meatball_CMYK_1inch.gif">
            <a:extLst>
              <a:ext uri="{FF2B5EF4-FFF2-40B4-BE49-F238E27FC236}">
                <a16:creationId xmlns:a16="http://schemas.microsoft.com/office/drawing/2014/main" id="{28EBADFC-524D-2B4F-BD67-F64210208F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495" y="101130"/>
            <a:ext cx="702076" cy="57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28406-99D7-4E72-B9C0-FF17BAA4B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0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charles.e.clagett@nasa.go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uis.h.santos@nasa.gov" TargetMode="External"/><Relationship Id="rId2" Type="http://schemas.openxmlformats.org/officeDocument/2006/relationships/hyperlink" Target="mailto:charles.e.clagett@nasa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rry.kepko@nasa.gov" TargetMode="External"/><Relationship Id="rId4" Type="http://schemas.openxmlformats.org/officeDocument/2006/relationships/hyperlink" Target="mailto:michael.a.johnson@nasa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C4A88-C762-A944-8B1D-2F1027F82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3085" y="1560286"/>
            <a:ext cx="6419105" cy="2825445"/>
          </a:xfrm>
        </p:spPr>
        <p:txBody>
          <a:bodyPr>
            <a:normAutofit/>
          </a:bodyPr>
          <a:lstStyle/>
          <a:p>
            <a:r>
              <a:rPr lang="en-US" sz="7300" cap="none" dirty="0" err="1" smtClean="0"/>
              <a:t>DellingrX</a:t>
            </a:r>
            <a:r>
              <a:rPr lang="en-US" sz="7300" cap="none" dirty="0" smtClean="0"/>
              <a:t>:</a:t>
            </a:r>
            <a:r>
              <a:rPr lang="en-US" cap="none" dirty="0" smtClean="0"/>
              <a:t> </a:t>
            </a:r>
            <a:br>
              <a:rPr lang="en-US" cap="none" dirty="0" smtClean="0"/>
            </a:br>
            <a:r>
              <a:rPr lang="en-US" i="1" cap="none" dirty="0" smtClean="0"/>
              <a:t>System </a:t>
            </a:r>
            <a:r>
              <a:rPr lang="en-US" sz="4000" i="1" cap="none" dirty="0" smtClean="0"/>
              <a:t>Development Progress to </a:t>
            </a:r>
            <a:r>
              <a:rPr lang="en-US" sz="4000" i="1" cap="none" dirty="0" smtClean="0"/>
              <a:t>Date</a:t>
            </a:r>
            <a:endParaRPr lang="en-US" i="1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7A41C-6261-CF46-83D0-BEFA47BD2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831559"/>
            <a:ext cx="7197726" cy="1405467"/>
          </a:xfrm>
        </p:spPr>
        <p:txBody>
          <a:bodyPr numCol="1">
            <a:normAutofit fontScale="92500" lnSpcReduction="20000"/>
          </a:bodyPr>
          <a:lstStyle/>
          <a:p>
            <a:r>
              <a:rPr lang="en-US" sz="2600" cap="none" dirty="0" smtClean="0"/>
              <a:t>Charles Clagett</a:t>
            </a:r>
          </a:p>
          <a:p>
            <a:r>
              <a:rPr lang="en-US" cap="none" dirty="0" smtClean="0"/>
              <a:t>6/28/2019</a:t>
            </a:r>
            <a:endParaRPr lang="en-US" cap="none" dirty="0" smtClean="0"/>
          </a:p>
          <a:p>
            <a:r>
              <a:rPr lang="en-US" cap="none" dirty="0">
                <a:hlinkClick r:id="rId2"/>
              </a:rPr>
              <a:t>c</a:t>
            </a:r>
            <a:r>
              <a:rPr lang="en-US" cap="none" dirty="0" smtClean="0">
                <a:hlinkClick r:id="rId2"/>
              </a:rPr>
              <a:t>harles.e.clagett@nasa.gov</a:t>
            </a:r>
            <a:endParaRPr lang="en-US" cap="none" dirty="0" smtClean="0"/>
          </a:p>
          <a:p>
            <a:r>
              <a:rPr lang="en-US" cap="none" dirty="0" smtClean="0"/>
              <a:t>301-286-2438</a:t>
            </a:r>
            <a:endParaRPr lang="en-US" cap="none" dirty="0"/>
          </a:p>
        </p:txBody>
      </p:sp>
      <p:pic>
        <p:nvPicPr>
          <p:cNvPr id="4" name="Picture 64" descr="Macintosh HD:Users:kagammage:Documents:Customer work:JOBS ON REVIEW:B1999-simms:Diversity_templates:PowerPoint:Meatball_CMYK_1inch.gif">
            <a:extLst>
              <a:ext uri="{FF2B5EF4-FFF2-40B4-BE49-F238E27FC236}">
                <a16:creationId xmlns:a16="http://schemas.microsoft.com/office/drawing/2014/main" id="{927BCBBB-34CD-B246-9069-F5AD4413B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25" y="223043"/>
            <a:ext cx="8747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413519-7551-7347-AE8C-FD1582093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463550"/>
            <a:ext cx="4127500" cy="2539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50" dirty="0"/>
              <a:t>National Aeronautics and Space Administration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E5BDB-BA22-304C-971F-8FEB9138C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6346825"/>
            <a:ext cx="2798762" cy="2308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00" b="1" dirty="0"/>
              <a:t>www.nasa.gov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1" y="2856412"/>
            <a:ext cx="5988482" cy="26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149" y="77201"/>
            <a:ext cx="10131425" cy="753626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DellingrX</a:t>
            </a:r>
            <a:r>
              <a:rPr lang="en-US" sz="2800" dirty="0" smtClean="0"/>
              <a:t> Systems to </a:t>
            </a:r>
            <a:r>
              <a:rPr lang="en-US" sz="2800" dirty="0" smtClean="0"/>
              <a:t>Meet </a:t>
            </a:r>
            <a:r>
              <a:rPr lang="en-US" sz="2800" dirty="0"/>
              <a:t>U</a:t>
            </a:r>
            <a:r>
              <a:rPr lang="en-US" sz="2800" dirty="0" smtClean="0"/>
              <a:t>nique </a:t>
            </a:r>
            <a:r>
              <a:rPr lang="en-US" sz="2800" dirty="0"/>
              <a:t>S</a:t>
            </a:r>
            <a:r>
              <a:rPr lang="en-US" sz="2800" dirty="0" smtClean="0"/>
              <a:t>pace </a:t>
            </a:r>
            <a:r>
              <a:rPr lang="en-US" sz="2800" dirty="0" smtClean="0"/>
              <a:t>and </a:t>
            </a:r>
            <a:r>
              <a:rPr lang="en-US" sz="2800" dirty="0" smtClean="0"/>
              <a:t>Planetary </a:t>
            </a:r>
            <a:r>
              <a:rPr lang="en-US" sz="2800" dirty="0" smtClean="0"/>
              <a:t>S</a:t>
            </a:r>
            <a:r>
              <a:rPr lang="en-US" sz="2800" dirty="0" smtClean="0"/>
              <a:t>cience </a:t>
            </a:r>
            <a:r>
              <a:rPr lang="en-US" sz="2800" dirty="0"/>
              <a:t>G</a:t>
            </a:r>
            <a:r>
              <a:rPr lang="en-US" sz="2800" dirty="0" smtClean="0"/>
              <a:t>oals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DellingrX</a:t>
            </a:r>
            <a:r>
              <a:rPr lang="en-US" dirty="0" smtClean="0"/>
              <a:t>: </a:t>
            </a:r>
            <a:r>
              <a:rPr lang="en-US" dirty="0" smtClean="0"/>
              <a:t>System Development </a:t>
            </a:r>
            <a:r>
              <a:rPr lang="en-US" dirty="0" err="1" smtClean="0"/>
              <a:t>Progess</a:t>
            </a:r>
            <a:r>
              <a:rPr lang="en-US" dirty="0" smtClean="0"/>
              <a:t> to 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34A4E0-4887-2A4E-ABEB-11B59B8E3934}"/>
              </a:ext>
            </a:extLst>
          </p:cNvPr>
          <p:cNvSpPr txBox="1"/>
          <p:nvPr/>
        </p:nvSpPr>
        <p:spPr>
          <a:xfrm>
            <a:off x="898927" y="1095703"/>
            <a:ext cx="9719442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Spacecraft bus architecture designed for </a:t>
            </a:r>
            <a:r>
              <a:rPr lang="en-US" sz="2000" b="1" dirty="0" smtClean="0"/>
              <a:t>higher reliability </a:t>
            </a:r>
            <a:r>
              <a:rPr lang="en-US" sz="2000" b="1" dirty="0"/>
              <a:t>and harsh environments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F0A1BDC-29EF-F340-9F80-A61617D8C5ED}"/>
              </a:ext>
            </a:extLst>
          </p:cNvPr>
          <p:cNvSpPr txBox="1">
            <a:spLocks/>
          </p:cNvSpPr>
          <p:nvPr/>
        </p:nvSpPr>
        <p:spPr>
          <a:xfrm>
            <a:off x="838200" y="1631729"/>
            <a:ext cx="10515600" cy="2154397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/>
              <a:buChar char="•"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/>
              <a:buChar char="•"/>
              <a:defRPr sz="1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/>
              <a:buChar char="•"/>
              <a:defRPr sz="16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/>
              <a:buChar char="•"/>
              <a:defRPr sz="1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/>
              <a:buChar char="•"/>
              <a:defRPr sz="1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System architecture and design to enable space and planetary missions with harsh environments proposed by our scientists </a:t>
            </a:r>
          </a:p>
          <a:p>
            <a:r>
              <a:rPr lang="en-US" dirty="0" smtClean="0"/>
              <a:t>Spacecraft bus designed to support a wide variety of mission concepts:</a:t>
            </a:r>
          </a:p>
          <a:p>
            <a:pPr lvl="1"/>
            <a:r>
              <a:rPr lang="en-US" dirty="0" smtClean="0"/>
              <a:t>Hitchhiker with primary spacecraft for transportation but independent operations</a:t>
            </a:r>
          </a:p>
          <a:p>
            <a:pPr lvl="1"/>
            <a:r>
              <a:rPr lang="en-US" dirty="0" err="1" smtClean="0"/>
              <a:t>Daughtership</a:t>
            </a:r>
            <a:r>
              <a:rPr lang="en-US" dirty="0"/>
              <a:t> </a:t>
            </a:r>
            <a:r>
              <a:rPr lang="en-US" dirty="0" smtClean="0"/>
              <a:t>with primary spacecraft for transportation, communications, and occasional navigation</a:t>
            </a:r>
          </a:p>
          <a:p>
            <a:pPr lvl="1"/>
            <a:r>
              <a:rPr lang="en-US" dirty="0" smtClean="0"/>
              <a:t>Free Flyer after LV separation</a:t>
            </a:r>
          </a:p>
          <a:p>
            <a:pPr lvl="1"/>
            <a:r>
              <a:rPr lang="en-US" dirty="0" smtClean="0"/>
              <a:t>Probe/Lander/Penetrator interacting with planetary body deemed </a:t>
            </a:r>
            <a:r>
              <a:rPr lang="en-US" dirty="0" smtClean="0"/>
              <a:t>too </a:t>
            </a:r>
            <a:r>
              <a:rPr lang="en-US" dirty="0" smtClean="0"/>
              <a:t>risky for primary spacecraft</a:t>
            </a:r>
          </a:p>
          <a:p>
            <a:r>
              <a:rPr lang="en-US" dirty="0" smtClean="0"/>
              <a:t>Balances and scales programmatic and technical risks for Class-D mission: </a:t>
            </a:r>
          </a:p>
          <a:p>
            <a:pPr lvl="1"/>
            <a:r>
              <a:rPr lang="en-US" dirty="0" smtClean="0"/>
              <a:t>Safety and </a:t>
            </a:r>
            <a:r>
              <a:rPr lang="en-US" dirty="0"/>
              <a:t>m</a:t>
            </a:r>
            <a:r>
              <a:rPr lang="en-US" dirty="0" smtClean="0"/>
              <a:t>ission </a:t>
            </a:r>
            <a:r>
              <a:rPr lang="en-US" dirty="0"/>
              <a:t>a</a:t>
            </a:r>
            <a:r>
              <a:rPr lang="en-US" dirty="0" smtClean="0"/>
              <a:t>ssurance, </a:t>
            </a:r>
            <a:r>
              <a:rPr lang="en-US" dirty="0"/>
              <a:t>parts selection, GOLD rules, design margins, and testing</a:t>
            </a:r>
          </a:p>
          <a:p>
            <a:r>
              <a:rPr lang="en-US" dirty="0" smtClean="0"/>
              <a:t>Reduces </a:t>
            </a:r>
            <a:r>
              <a:rPr lang="en-US" dirty="0" err="1" smtClean="0"/>
              <a:t>SWaP</a:t>
            </a:r>
            <a:r>
              <a:rPr lang="en-US" dirty="0" smtClean="0"/>
              <a:t> </a:t>
            </a:r>
            <a:r>
              <a:rPr lang="en-US" dirty="0" smtClean="0"/>
              <a:t>by merging subsystems together while </a:t>
            </a:r>
            <a:r>
              <a:rPr lang="en-US" dirty="0" smtClean="0"/>
              <a:t>increasing flexibility </a:t>
            </a:r>
            <a:r>
              <a:rPr lang="en-US" dirty="0" smtClean="0"/>
              <a:t>and robustness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986" y="3786127"/>
            <a:ext cx="8105988" cy="23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4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1B35-D2A7-7749-BE22-C2371D65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DellingrX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smtClean="0"/>
              <a:t>System Engineering </a:t>
            </a:r>
            <a:r>
              <a:rPr lang="en-US" dirty="0" smtClean="0"/>
              <a:t>Development to </a:t>
            </a:r>
            <a:r>
              <a:rPr lang="en-US" dirty="0" smtClean="0"/>
              <a:t>Address </a:t>
            </a:r>
            <a:r>
              <a:rPr lang="en-US" dirty="0" err="1" smtClean="0"/>
              <a:t>SmallSat</a:t>
            </a:r>
            <a:r>
              <a:rPr lang="en-US" dirty="0" smtClean="0"/>
              <a:t> </a:t>
            </a:r>
            <a:r>
              <a:rPr lang="en-US" dirty="0" smtClean="0"/>
              <a:t>Mission Challenges and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DA2B6-5625-4546-823F-F29800F9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4F3B8EF-863C-F54B-B7CD-2DA0A31B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DellingrX</a:t>
            </a:r>
            <a:r>
              <a:rPr lang="en-US" dirty="0" smtClean="0"/>
              <a:t>: </a:t>
            </a:r>
            <a:r>
              <a:rPr lang="en-US" dirty="0" smtClean="0"/>
              <a:t>System Development Progress to Date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599888"/>
              </p:ext>
            </p:extLst>
          </p:nvPr>
        </p:nvGraphicFramePr>
        <p:xfrm>
          <a:off x="704327" y="1206582"/>
          <a:ext cx="5622294" cy="474258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772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9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50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Planetary/Harsh </a:t>
                      </a:r>
                      <a:r>
                        <a:rPr lang="en-US" dirty="0" err="1" smtClean="0"/>
                        <a:t>SmallSat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Mission Challenges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354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Radiation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Surviving and performing in high radiation environments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89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Lifetime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Surviving long duration cruises or mission profiles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Achieving</a:t>
                      </a:r>
                      <a:r>
                        <a:rPr lang="en-US" sz="1400" baseline="0" dirty="0" smtClean="0"/>
                        <a:t> higher </a:t>
                      </a:r>
                      <a:r>
                        <a:rPr lang="en-US" sz="1400" baseline="0" dirty="0" smtClean="0"/>
                        <a:t>reliability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465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Generating solar power beyond</a:t>
                      </a:r>
                      <a:r>
                        <a:rPr lang="en-US" sz="1400" baseline="0" dirty="0" smtClean="0"/>
                        <a:t> 1 AU and increasing capability for communications and propulsion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63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Mechanical/Thermal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Design</a:t>
                      </a:r>
                      <a:r>
                        <a:rPr lang="en-US" sz="1400" baseline="0" dirty="0" smtClean="0"/>
                        <a:t> customization for unique mission </a:t>
                      </a:r>
                      <a:r>
                        <a:rPr lang="en-US" sz="1400" baseline="0" dirty="0" err="1" smtClean="0"/>
                        <a:t>req’s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426506"/>
              </p:ext>
            </p:extLst>
          </p:nvPr>
        </p:nvGraphicFramePr>
        <p:xfrm>
          <a:off x="6326621" y="1205085"/>
          <a:ext cx="5213096" cy="474395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213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450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DellingrX</a:t>
                      </a:r>
                      <a:r>
                        <a:rPr lang="en-US" baseline="0" dirty="0" smtClean="0"/>
                        <a:t> Capability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198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 destructive SEE &lt; 37MeV/cm</a:t>
                      </a:r>
                      <a:r>
                        <a:rPr lang="en-US" sz="1400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, piece part minimum TID &gt; 30krad, system TID with part upgrades and shielding &gt;100krad</a:t>
                      </a:r>
                      <a:endParaRPr lang="en-US" sz="1400" baseline="30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Other SEE monitored and mitigated (frequency is orbit dependent but analyzable and below typical nuisance threshold)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93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Reliability analysis and screening of critical parts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Robust fault tolerance increasing overall system resiliency and enabling grateful degradation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65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Current</a:t>
                      </a:r>
                      <a:r>
                        <a:rPr lang="en-US" sz="1400" baseline="0" dirty="0" smtClean="0"/>
                        <a:t> design with 50W-250W input power @ 1AU, BOL, 85% efficient.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Secondary voltages +12V (3A), +5V (5A), +3.3V (3A), unregulated bus ~+12V or +28V (10A)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Configurable power distribution with 8 switched channels (4 latching current limited) scalable to 16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Watchdogs, commandable resets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61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Core system development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4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1B35-D2A7-7749-BE22-C2371D65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DellingrX</a:t>
            </a:r>
            <a:r>
              <a:rPr lang="en-US" dirty="0"/>
              <a:t> </a:t>
            </a:r>
            <a:r>
              <a:rPr lang="en-US" dirty="0" smtClean="0"/>
              <a:t>– System Engineering Development to </a:t>
            </a:r>
            <a:r>
              <a:rPr lang="en-US" dirty="0" smtClean="0"/>
              <a:t>Address </a:t>
            </a:r>
            <a:r>
              <a:rPr lang="en-US" dirty="0" err="1" smtClean="0"/>
              <a:t>SmallSat</a:t>
            </a:r>
            <a:r>
              <a:rPr lang="en-US" dirty="0" smtClean="0"/>
              <a:t> </a:t>
            </a:r>
            <a:r>
              <a:rPr lang="en-US" dirty="0" smtClean="0"/>
              <a:t>Mission Challenges and Status (continued)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DA2B6-5625-4546-823F-F29800F9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4F3B8EF-863C-F54B-B7CD-2DA0A31B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DellingrX</a:t>
            </a:r>
            <a:r>
              <a:rPr lang="en-US" dirty="0" smtClean="0"/>
              <a:t>: </a:t>
            </a:r>
            <a:r>
              <a:rPr lang="en-US" dirty="0" smtClean="0"/>
              <a:t>System Development Progress to Date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0282785"/>
              </p:ext>
            </p:extLst>
          </p:nvPr>
        </p:nvGraphicFramePr>
        <p:xfrm>
          <a:off x="704327" y="1114552"/>
          <a:ext cx="5622294" cy="489974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772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9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75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Planetary/Harsh </a:t>
                      </a:r>
                      <a:r>
                        <a:rPr lang="en-US" dirty="0" err="1" smtClean="0"/>
                        <a:t>SmallSat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Mission Challenges</a:t>
                      </a:r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38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Communications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Closing Direct</a:t>
                      </a:r>
                      <a:r>
                        <a:rPr lang="en-US" sz="1400" baseline="0" dirty="0" smtClean="0"/>
                        <a:t> to Earth (DTE) links over large distances, and crosslinks to relay mothership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721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C&amp;DH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Reduce </a:t>
                      </a:r>
                      <a:r>
                        <a:rPr lang="en-US" sz="1400" dirty="0" err="1" smtClean="0"/>
                        <a:t>SWaP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/>
                        <a:t>by merging subsystems while </a:t>
                      </a:r>
                      <a:r>
                        <a:rPr lang="en-US" sz="1400" dirty="0" smtClean="0"/>
                        <a:t>increasing flexibility and </a:t>
                      </a:r>
                      <a:r>
                        <a:rPr lang="en-US" sz="1400" dirty="0" smtClean="0"/>
                        <a:t>robustness</a:t>
                      </a:r>
                      <a:endParaRPr lang="en-US" sz="140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29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GN&amp;C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Tracking and navigating outside GPS,</a:t>
                      </a:r>
                      <a:r>
                        <a:rPr lang="en-US" sz="1400" baseline="0" dirty="0" smtClean="0"/>
                        <a:t> desaturating wheels, and common configurable platforms for spin-axis and 3-axis stabilized spacecraft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42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Propulsion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Increasing delta-V</a:t>
                      </a:r>
                      <a:r>
                        <a:rPr lang="en-US" sz="1400" baseline="0" dirty="0" smtClean="0"/>
                        <a:t> for orbit insertions and exploration/orbit maintenance</a:t>
                      </a:r>
                      <a:endParaRPr lang="en-U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178675"/>
              </p:ext>
            </p:extLst>
          </p:nvPr>
        </p:nvGraphicFramePr>
        <p:xfrm>
          <a:off x="6326621" y="1117600"/>
          <a:ext cx="5213096" cy="489566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213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98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DellingrX</a:t>
                      </a:r>
                      <a:r>
                        <a:rPr lang="en-US" baseline="0" dirty="0" smtClean="0"/>
                        <a:t> Capability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52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Compatibility with IRIS radio</a:t>
                      </a:r>
                      <a:endParaRPr lang="en-US" sz="14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S-band development for use with NEN and SN</a:t>
                      </a:r>
                      <a:endParaRPr lang="en-U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165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Real time processing subsystem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Softcore LEON3FT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in an RTG4 FPGA 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Running Core Flight System (</a:t>
                      </a:r>
                      <a:r>
                        <a:rPr lang="en-US" sz="1400" baseline="0" dirty="0" err="1" smtClean="0">
                          <a:solidFill>
                            <a:schemeClr val="bg1"/>
                          </a:solidFill>
                        </a:rPr>
                        <a:t>cFS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) Software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Optional High Performance processing node add-on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Xilinx </a:t>
                      </a:r>
                      <a:r>
                        <a:rPr lang="en-US" sz="1400" baseline="0" dirty="0" err="1" smtClean="0">
                          <a:solidFill>
                            <a:schemeClr val="bg1"/>
                          </a:solidFill>
                        </a:rPr>
                        <a:t>Ultrascale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+ FPGA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High performance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onboard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data processing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Many digital, analog, telemetry interfaces (covers many standard components)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Supervisory monitors and watchdogs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Optical navigation in development for deep space communication and navigation support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Pointing knowledge of 18 </a:t>
                      </a:r>
                      <a:r>
                        <a:rPr lang="en-US" sz="1400" baseline="0" dirty="0" err="1" smtClean="0">
                          <a:solidFill>
                            <a:schemeClr val="bg1"/>
                          </a:solidFill>
                        </a:rPr>
                        <a:t>arcsec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(1 sigma) with start tracker output at &gt;4Hz and autonomous keep-out zone implementation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Pointing accuracy &lt;1 </a:t>
                      </a:r>
                      <a:r>
                        <a:rPr lang="en-US" sz="1400" baseline="0" dirty="0" err="1" smtClean="0">
                          <a:solidFill>
                            <a:schemeClr val="bg1"/>
                          </a:solidFill>
                        </a:rPr>
                        <a:t>deg</a:t>
                      </a:r>
                      <a:endParaRPr lang="en-US" sz="14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24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Compatible with most of the mature </a:t>
                      </a:r>
                      <a:r>
                        <a:rPr lang="en-US" sz="1400" dirty="0" err="1" smtClean="0"/>
                        <a:t>Smallsat</a:t>
                      </a:r>
                      <a:r>
                        <a:rPr lang="en-US" sz="1400" dirty="0" smtClean="0"/>
                        <a:t> propulsion systems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8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DellingrX</a:t>
            </a:r>
            <a:r>
              <a:rPr lang="en-US" dirty="0"/>
              <a:t> – Simplified System Architecture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DellingrX</a:t>
            </a:r>
            <a:r>
              <a:rPr lang="en-US" dirty="0" smtClean="0"/>
              <a:t>: </a:t>
            </a:r>
            <a:r>
              <a:rPr lang="en-US" dirty="0" smtClean="0"/>
              <a:t>System Development Progress to 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617" y="922867"/>
            <a:ext cx="8854487" cy="517313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70683F-9B8A-AF4D-8F3D-B9257F02FF17}"/>
              </a:ext>
            </a:extLst>
          </p:cNvPr>
          <p:cNvSpPr txBox="1">
            <a:spLocks/>
          </p:cNvSpPr>
          <p:nvPr/>
        </p:nvSpPr>
        <p:spPr>
          <a:xfrm>
            <a:off x="9427308" y="1481994"/>
            <a:ext cx="2330174" cy="41902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/>
              <a:buChar char="•"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/>
              <a:buChar char="•"/>
              <a:defRPr sz="1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/>
              <a:buChar char="•"/>
              <a:defRPr sz="16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/>
              <a:buChar char="•"/>
              <a:defRPr sz="1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Arial"/>
              <a:buChar char="•"/>
              <a:defRPr sz="1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Planned </a:t>
            </a:r>
            <a:r>
              <a:rPr lang="en-US" dirty="0" smtClean="0"/>
              <a:t>performance </a:t>
            </a:r>
            <a:r>
              <a:rPr lang="en-US" dirty="0" smtClean="0"/>
              <a:t>enables a significant portion of planetary missions while balancing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24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1B35-D2A7-7749-BE22-C2371D65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DellingrX</a:t>
            </a:r>
            <a:r>
              <a:rPr lang="en-US" dirty="0"/>
              <a:t> - Development Status and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0683F-9B8A-AF4D-8F3D-B9257F02F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Completed System Requirement Review/System Design Review – </a:t>
            </a:r>
            <a:r>
              <a:rPr lang="en-US" dirty="0" smtClean="0"/>
              <a:t>11/</a:t>
            </a:r>
            <a:r>
              <a:rPr lang="en-US" dirty="0" smtClean="0"/>
              <a:t>2018</a:t>
            </a:r>
            <a:endParaRPr lang="en-US" dirty="0" smtClean="0"/>
          </a:p>
          <a:p>
            <a:pPr lvl="1"/>
            <a:r>
              <a:rPr lang="en-US" dirty="0" smtClean="0"/>
              <a:t>Common mission </a:t>
            </a:r>
            <a:r>
              <a:rPr lang="en-US" dirty="0" err="1" smtClean="0"/>
              <a:t>req’s</a:t>
            </a:r>
            <a:r>
              <a:rPr lang="en-US" dirty="0" smtClean="0"/>
              <a:t> and preliminary design with input from 4 science communities</a:t>
            </a:r>
            <a:endParaRPr lang="en-US" dirty="0"/>
          </a:p>
          <a:p>
            <a:r>
              <a:rPr lang="en-US" dirty="0"/>
              <a:t>Designed tiered approach for system functional reliability, reducing cost of non-critical components</a:t>
            </a:r>
          </a:p>
          <a:p>
            <a:r>
              <a:rPr lang="en-US" dirty="0"/>
              <a:t>Identified trade studies and capabilities gaps </a:t>
            </a:r>
          </a:p>
          <a:p>
            <a:r>
              <a:rPr lang="en-US" dirty="0"/>
              <a:t>Baselined communications </a:t>
            </a:r>
            <a:r>
              <a:rPr lang="en-US" dirty="0" smtClean="0"/>
              <a:t>architecture</a:t>
            </a:r>
          </a:p>
          <a:p>
            <a:r>
              <a:rPr lang="en-US" dirty="0" smtClean="0"/>
              <a:t>In layout for both C&amp;DH </a:t>
            </a:r>
            <a:r>
              <a:rPr lang="en-US" dirty="0" smtClean="0"/>
              <a:t>and </a:t>
            </a:r>
            <a:r>
              <a:rPr lang="en-US" dirty="0" smtClean="0"/>
              <a:t>high performance </a:t>
            </a:r>
            <a:r>
              <a:rPr lang="en-US" dirty="0" smtClean="0"/>
              <a:t>processor cards</a:t>
            </a:r>
            <a:endParaRPr lang="en-US" dirty="0"/>
          </a:p>
          <a:p>
            <a:r>
              <a:rPr lang="en-US" dirty="0"/>
              <a:t>Testing performance and reliability of several ADCS components for infusion in the </a:t>
            </a:r>
            <a:r>
              <a:rPr lang="en-US" dirty="0" smtClean="0"/>
              <a:t>baseline</a:t>
            </a:r>
            <a:endParaRPr lang="en-US" dirty="0"/>
          </a:p>
          <a:p>
            <a:r>
              <a:rPr lang="en-US" dirty="0"/>
              <a:t>Future High Level </a:t>
            </a:r>
            <a:r>
              <a:rPr lang="en-US" dirty="0" smtClean="0"/>
              <a:t>Milestones</a:t>
            </a:r>
            <a:endParaRPr lang="en-US" dirty="0"/>
          </a:p>
          <a:p>
            <a:pPr lvl="1"/>
            <a:r>
              <a:rPr lang="en-US" dirty="0" smtClean="0"/>
              <a:t>Bus core EDU components available (TRL 5) </a:t>
            </a:r>
            <a:r>
              <a:rPr lang="en-US" dirty="0"/>
              <a:t>– </a:t>
            </a:r>
            <a:r>
              <a:rPr lang="en-US" dirty="0" smtClean="0"/>
              <a:t>1/2020</a:t>
            </a:r>
          </a:p>
          <a:p>
            <a:pPr lvl="1"/>
            <a:r>
              <a:rPr lang="en-US" dirty="0" smtClean="0"/>
              <a:t>Core subsystems ETU design </a:t>
            </a:r>
            <a:r>
              <a:rPr lang="en-US" dirty="0"/>
              <a:t>reviews: through </a:t>
            </a:r>
            <a:r>
              <a:rPr lang="en-US" dirty="0" smtClean="0"/>
              <a:t>3/2020</a:t>
            </a:r>
          </a:p>
          <a:p>
            <a:pPr lvl="1"/>
            <a:r>
              <a:rPr lang="en-US" dirty="0" smtClean="0"/>
              <a:t>Flight of C&amp;DH subsystem will occur in </a:t>
            </a:r>
            <a:r>
              <a:rPr lang="en-US" dirty="0" err="1" smtClean="0"/>
              <a:t>GTOsat</a:t>
            </a:r>
            <a:r>
              <a:rPr lang="en-US" dirty="0" smtClean="0"/>
              <a:t> – 3/2021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40204-0312-3A44-BA1E-17F17235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D41C5-FBEC-FB42-B4A2-3E38C36A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DellingrX</a:t>
            </a:r>
            <a:r>
              <a:rPr lang="en-US" dirty="0" smtClean="0"/>
              <a:t>: </a:t>
            </a:r>
            <a:r>
              <a:rPr lang="en-US" dirty="0" smtClean="0"/>
              <a:t>System Development Progress to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Contacts and Acronyms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269" y="965201"/>
            <a:ext cx="5890845" cy="5065486"/>
          </a:xfrm>
        </p:spPr>
        <p:txBody>
          <a:bodyPr>
            <a:noAutofit/>
          </a:bodyPr>
          <a:lstStyle/>
          <a:p>
            <a:r>
              <a:rPr lang="en-US" sz="1800" dirty="0" smtClean="0"/>
              <a:t>Charles </a:t>
            </a:r>
            <a:r>
              <a:rPr lang="en-US" sz="1800" dirty="0"/>
              <a:t>Clagett – </a:t>
            </a:r>
            <a:r>
              <a:rPr lang="en-US" sz="1800" dirty="0" err="1" smtClean="0"/>
              <a:t>DellingrX</a:t>
            </a:r>
            <a:r>
              <a:rPr lang="en-US" sz="1800" dirty="0" smtClean="0"/>
              <a:t> </a:t>
            </a:r>
            <a:r>
              <a:rPr lang="en-US" sz="1800"/>
              <a:t>Project </a:t>
            </a:r>
            <a:r>
              <a:rPr lang="en-US" sz="1800" smtClean="0"/>
              <a:t>Manager</a:t>
            </a:r>
            <a:endParaRPr lang="en-US" sz="1800" dirty="0"/>
          </a:p>
          <a:p>
            <a:pPr lvl="1"/>
            <a:r>
              <a:rPr lang="en-US" sz="1600" dirty="0">
                <a:hlinkClick r:id="rId2"/>
              </a:rPr>
              <a:t>charles.e.clagett@nasa.gov</a:t>
            </a:r>
            <a:endParaRPr lang="en-US" sz="1600" dirty="0"/>
          </a:p>
          <a:p>
            <a:pPr lvl="1"/>
            <a:r>
              <a:rPr lang="en-US" sz="1600" dirty="0"/>
              <a:t>301.286.2438</a:t>
            </a:r>
          </a:p>
          <a:p>
            <a:r>
              <a:rPr lang="en-US" sz="1800" dirty="0"/>
              <a:t>Luis Santos – </a:t>
            </a:r>
            <a:r>
              <a:rPr lang="en-US" sz="1800" dirty="0" err="1" smtClean="0"/>
              <a:t>DellingrX</a:t>
            </a:r>
            <a:r>
              <a:rPr lang="en-US" sz="1800" dirty="0" smtClean="0"/>
              <a:t> System Engineer</a:t>
            </a:r>
            <a:endParaRPr lang="en-US" sz="1800" dirty="0"/>
          </a:p>
          <a:p>
            <a:pPr lvl="1"/>
            <a:r>
              <a:rPr lang="en-US" sz="1600" dirty="0">
                <a:hlinkClick r:id="rId3"/>
              </a:rPr>
              <a:t>luis.h.santos@nasa.gov</a:t>
            </a:r>
            <a:endParaRPr lang="en-US" sz="1600" dirty="0"/>
          </a:p>
          <a:p>
            <a:pPr lvl="1"/>
            <a:r>
              <a:rPr lang="en-US" sz="1600" dirty="0"/>
              <a:t>301.286.5381</a:t>
            </a:r>
          </a:p>
          <a:p>
            <a:r>
              <a:rPr lang="en-US" sz="1800" dirty="0"/>
              <a:t>Michael Johnson – </a:t>
            </a:r>
            <a:r>
              <a:rPr lang="en-US" sz="1800" dirty="0" smtClean="0"/>
              <a:t>ETD </a:t>
            </a:r>
            <a:r>
              <a:rPr lang="en-US" sz="1800" dirty="0"/>
              <a:t>Chief Technologist</a:t>
            </a:r>
          </a:p>
          <a:p>
            <a:pPr lvl="1"/>
            <a:r>
              <a:rPr lang="en-US" sz="1600" dirty="0">
                <a:hlinkClick r:id="rId4"/>
              </a:rPr>
              <a:t>michael.a.johnson@nasa.gov</a:t>
            </a:r>
            <a:endParaRPr lang="en-US" sz="1600" dirty="0"/>
          </a:p>
          <a:p>
            <a:pPr lvl="1"/>
            <a:r>
              <a:rPr lang="en-US" sz="1600" dirty="0"/>
              <a:t>301.286.5386</a:t>
            </a:r>
          </a:p>
          <a:p>
            <a:r>
              <a:rPr lang="en-US" sz="1800" dirty="0"/>
              <a:t>Larry Kepko – SSPO Chief </a:t>
            </a:r>
            <a:r>
              <a:rPr lang="en-US" sz="1800" dirty="0" smtClean="0"/>
              <a:t>Scientist</a:t>
            </a:r>
            <a:endParaRPr lang="en-US" sz="1800" dirty="0"/>
          </a:p>
          <a:p>
            <a:pPr lvl="1"/>
            <a:r>
              <a:rPr lang="en-US" sz="1600" dirty="0">
                <a:hlinkClick r:id="rId5"/>
              </a:rPr>
              <a:t>larry.kepko@nasa.gov</a:t>
            </a:r>
            <a:endParaRPr lang="en-US" sz="1600" dirty="0"/>
          </a:p>
          <a:p>
            <a:pPr lvl="1"/>
            <a:r>
              <a:rPr lang="en-US" sz="1600" dirty="0" smtClean="0"/>
              <a:t>301.286.2728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065555" y="1375954"/>
            <a:ext cx="4194628" cy="4586513"/>
          </a:xfrm>
        </p:spPr>
        <p:txBody>
          <a:bodyPr>
            <a:noAutofit/>
          </a:bodyPr>
          <a:lstStyle/>
          <a:p>
            <a:pPr marL="182880">
              <a:lnSpc>
                <a:spcPct val="50000"/>
              </a:lnSpc>
            </a:pPr>
            <a:r>
              <a:rPr lang="en-US" sz="1400" dirty="0" smtClean="0"/>
              <a:t>ADCS </a:t>
            </a:r>
            <a:r>
              <a:rPr lang="en-US" sz="1400" dirty="0"/>
              <a:t>– Attitude </a:t>
            </a:r>
            <a:r>
              <a:rPr lang="en-US" sz="1400" dirty="0" smtClean="0"/>
              <a:t>Determination &amp; Control </a:t>
            </a:r>
            <a:r>
              <a:rPr lang="en-US" sz="1400" dirty="0"/>
              <a:t>System</a:t>
            </a:r>
          </a:p>
          <a:p>
            <a:pPr marL="182880">
              <a:lnSpc>
                <a:spcPct val="50000"/>
              </a:lnSpc>
            </a:pPr>
            <a:r>
              <a:rPr lang="en-US" sz="1400" dirty="0" smtClean="0"/>
              <a:t>ETD </a:t>
            </a:r>
            <a:r>
              <a:rPr lang="en-US" sz="1400" dirty="0"/>
              <a:t>- </a:t>
            </a:r>
            <a:r>
              <a:rPr lang="en-US" sz="1400" dirty="0" smtClean="0"/>
              <a:t>Engineering </a:t>
            </a:r>
            <a:r>
              <a:rPr lang="en-US" sz="1400" dirty="0"/>
              <a:t>&amp; Technology Directorate</a:t>
            </a:r>
          </a:p>
          <a:p>
            <a:pPr marL="182880">
              <a:lnSpc>
                <a:spcPct val="50000"/>
              </a:lnSpc>
            </a:pPr>
            <a:r>
              <a:rPr lang="en-US" sz="1400" dirty="0"/>
              <a:t>AU – Astronomical </a:t>
            </a:r>
            <a:r>
              <a:rPr lang="en-US" sz="1400" dirty="0" smtClean="0"/>
              <a:t>Unit</a:t>
            </a:r>
            <a:endParaRPr lang="en-US" sz="1400" dirty="0"/>
          </a:p>
          <a:p>
            <a:pPr marL="182880">
              <a:lnSpc>
                <a:spcPct val="50000"/>
              </a:lnSpc>
            </a:pPr>
            <a:r>
              <a:rPr lang="en-US" sz="1400" dirty="0"/>
              <a:t>C&amp;DH – Command and Data </a:t>
            </a:r>
            <a:r>
              <a:rPr lang="en-US" sz="1400" dirty="0" smtClean="0"/>
              <a:t>Handling</a:t>
            </a:r>
            <a:endParaRPr lang="en-US" sz="1400" dirty="0"/>
          </a:p>
          <a:p>
            <a:pPr marL="182880">
              <a:lnSpc>
                <a:spcPct val="50000"/>
              </a:lnSpc>
            </a:pPr>
            <a:r>
              <a:rPr lang="en-US" sz="1400" dirty="0" err="1"/>
              <a:t>cFE</a:t>
            </a:r>
            <a:r>
              <a:rPr lang="en-US" sz="1400" dirty="0"/>
              <a:t>/</a:t>
            </a:r>
            <a:r>
              <a:rPr lang="en-US" sz="1400" dirty="0" err="1"/>
              <a:t>cFS</a:t>
            </a:r>
            <a:r>
              <a:rPr lang="en-US" sz="1400" dirty="0"/>
              <a:t> – core Flight Executive/core Flight Software</a:t>
            </a:r>
          </a:p>
          <a:p>
            <a:pPr marL="182880">
              <a:lnSpc>
                <a:spcPct val="50000"/>
              </a:lnSpc>
            </a:pPr>
            <a:r>
              <a:rPr lang="en-US" sz="1400" dirty="0"/>
              <a:t>COTS – Commercial Off the </a:t>
            </a:r>
            <a:r>
              <a:rPr lang="en-US" sz="1400" dirty="0" smtClean="0"/>
              <a:t>Shelf</a:t>
            </a:r>
            <a:endParaRPr lang="en-US" sz="1400" dirty="0"/>
          </a:p>
          <a:p>
            <a:pPr marL="182880">
              <a:lnSpc>
                <a:spcPct val="50000"/>
              </a:lnSpc>
            </a:pPr>
            <a:r>
              <a:rPr lang="en-US" sz="1400" dirty="0" smtClean="0"/>
              <a:t>FPGA – Field Programmable Gate </a:t>
            </a:r>
            <a:r>
              <a:rPr lang="en-US" sz="1400" dirty="0"/>
              <a:t>Array</a:t>
            </a:r>
          </a:p>
          <a:p>
            <a:pPr marL="182880">
              <a:lnSpc>
                <a:spcPct val="50000"/>
              </a:lnSpc>
            </a:pPr>
            <a:r>
              <a:rPr lang="en-US" sz="1400" dirty="0" smtClean="0"/>
              <a:t>GN&amp;C </a:t>
            </a:r>
            <a:r>
              <a:rPr lang="en-US" sz="1400" dirty="0"/>
              <a:t>– Guidance, Navigation, &amp; Control</a:t>
            </a:r>
          </a:p>
          <a:p>
            <a:pPr marL="182880">
              <a:lnSpc>
                <a:spcPct val="50000"/>
              </a:lnSpc>
            </a:pPr>
            <a:r>
              <a:rPr lang="en-US" sz="1400" dirty="0"/>
              <a:t>GPS – Global Positioning System</a:t>
            </a:r>
          </a:p>
          <a:p>
            <a:pPr marL="182880">
              <a:lnSpc>
                <a:spcPct val="50000"/>
              </a:lnSpc>
            </a:pPr>
            <a:r>
              <a:rPr lang="en-US" sz="1400" dirty="0"/>
              <a:t>GSFC – Goddard Space Flight Center</a:t>
            </a:r>
          </a:p>
          <a:p>
            <a:pPr marL="182880">
              <a:lnSpc>
                <a:spcPct val="50000"/>
              </a:lnSpc>
            </a:pPr>
            <a:r>
              <a:rPr lang="en-US" sz="1400" dirty="0"/>
              <a:t>GTO – Geostationary Transfer Orbit</a:t>
            </a:r>
          </a:p>
          <a:p>
            <a:pPr marL="182880">
              <a:lnSpc>
                <a:spcPct val="50000"/>
              </a:lnSpc>
            </a:pPr>
            <a:r>
              <a:rPr lang="en-US" sz="1400" dirty="0"/>
              <a:t>LEO – Low Earth </a:t>
            </a:r>
            <a:r>
              <a:rPr lang="en-US" sz="1400" dirty="0" smtClean="0"/>
              <a:t>Orbit</a:t>
            </a:r>
          </a:p>
          <a:p>
            <a:pPr marL="182880">
              <a:lnSpc>
                <a:spcPct val="50000"/>
              </a:lnSpc>
            </a:pPr>
            <a:r>
              <a:rPr lang="en-US" sz="1400" dirty="0" smtClean="0"/>
              <a:t>NEN – Near Earth Network</a:t>
            </a:r>
            <a:endParaRPr lang="en-US" sz="1400" dirty="0"/>
          </a:p>
          <a:p>
            <a:pPr marL="182880">
              <a:lnSpc>
                <a:spcPct val="50000"/>
              </a:lnSpc>
            </a:pPr>
            <a:r>
              <a:rPr lang="en-US" sz="1400" dirty="0"/>
              <a:t>PSE – Power Supply Electronics</a:t>
            </a:r>
          </a:p>
          <a:p>
            <a:pPr marL="182880">
              <a:lnSpc>
                <a:spcPct val="50000"/>
              </a:lnSpc>
            </a:pPr>
            <a:r>
              <a:rPr lang="en-US" sz="1400" dirty="0"/>
              <a:t>RWA – Reaction Wheel Assembly</a:t>
            </a:r>
          </a:p>
          <a:p>
            <a:pPr marL="182880">
              <a:lnSpc>
                <a:spcPct val="50000"/>
              </a:lnSpc>
            </a:pPr>
            <a:r>
              <a:rPr lang="en-US" sz="1400" dirty="0" smtClean="0"/>
              <a:t>SEE </a:t>
            </a:r>
            <a:r>
              <a:rPr lang="en-US" sz="1400" dirty="0"/>
              <a:t>– </a:t>
            </a:r>
            <a:r>
              <a:rPr lang="en-US" sz="1400" dirty="0" smtClean="0"/>
              <a:t>Single Event </a:t>
            </a:r>
            <a:r>
              <a:rPr lang="en-US" sz="1400" dirty="0" smtClean="0"/>
              <a:t>Effects</a:t>
            </a:r>
          </a:p>
          <a:p>
            <a:pPr marL="182880">
              <a:lnSpc>
                <a:spcPct val="50000"/>
              </a:lnSpc>
            </a:pPr>
            <a:r>
              <a:rPr lang="en-US" sz="1400" dirty="0" smtClean="0"/>
              <a:t>SN - Space Network</a:t>
            </a:r>
            <a:endParaRPr lang="en-US" sz="1400" dirty="0" smtClean="0"/>
          </a:p>
          <a:p>
            <a:pPr marL="182880">
              <a:lnSpc>
                <a:spcPct val="50000"/>
              </a:lnSpc>
            </a:pPr>
            <a:r>
              <a:rPr lang="en-US" sz="1400" dirty="0" smtClean="0"/>
              <a:t>TRL – Technology Readiness Level</a:t>
            </a:r>
            <a:endParaRPr lang="en-US" sz="140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46D41C5-FBEC-FB42-B4A2-3E38C36A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961" y="6400622"/>
            <a:ext cx="7827659" cy="377825"/>
          </a:xfrm>
        </p:spPr>
        <p:txBody>
          <a:bodyPr/>
          <a:lstStyle/>
          <a:p>
            <a:r>
              <a:rPr lang="en-US" dirty="0" err="1" smtClean="0"/>
              <a:t>DellingrX</a:t>
            </a:r>
            <a:r>
              <a:rPr lang="en-US" dirty="0" smtClean="0"/>
              <a:t>: </a:t>
            </a:r>
            <a:r>
              <a:rPr lang="en-US" dirty="0" smtClean="0"/>
              <a:t>System Development Progress To Date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A840204-0312-3A44-BA1E-17F17235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0683" y="6400266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02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8670</TotalTime>
  <Words>809</Words>
  <Application>Microsoft Office PowerPoint</Application>
  <PresentationFormat>Widescreen</PresentationFormat>
  <Paragraphs>122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ＭＳ Ｐゴシック</vt:lpstr>
      <vt:lpstr>Arial</vt:lpstr>
      <vt:lpstr>Calibri</vt:lpstr>
      <vt:lpstr>Calibri Light</vt:lpstr>
      <vt:lpstr>Celestial</vt:lpstr>
      <vt:lpstr>DellingrX:  System Development Progress to Date</vt:lpstr>
      <vt:lpstr>DellingrX Systems to Meet Unique Space and Planetary Science Goals</vt:lpstr>
      <vt:lpstr>DellingrX – System Engineering Development to Address SmallSat Mission Challenges and Status</vt:lpstr>
      <vt:lpstr>DellingrX – System Engineering Development to Address SmallSat Mission Challenges and Status (continued)</vt:lpstr>
      <vt:lpstr>DellingrX – Simplified System Architecture</vt:lpstr>
      <vt:lpstr>DellingrX - Development Status and Schedule</vt:lpstr>
      <vt:lpstr>Contacts and Acronyms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GSFC CubeSat Strategy</dc:title>
  <dc:creator>Microsoft Office User</dc:creator>
  <cp:lastModifiedBy>Clagett, Charles E. (GSFC-5960)</cp:lastModifiedBy>
  <cp:revision>161</cp:revision>
  <cp:lastPrinted>2019-06-26T18:52:40Z</cp:lastPrinted>
  <dcterms:created xsi:type="dcterms:W3CDTF">2018-07-26T13:56:58Z</dcterms:created>
  <dcterms:modified xsi:type="dcterms:W3CDTF">2019-06-28T02:04:47Z</dcterms:modified>
</cp:coreProperties>
</file>