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0" r:id="rId9"/>
    <p:sldId id="26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shelt2\Documents\Projects\MPL\M4\Spiral%20Earth_Mars_Distanc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Mars range (AU)</a:t>
            </a:r>
            <a:endParaRPr lang="en-US" dirty="0"/>
          </a:p>
        </c:rich>
      </c:tx>
      <c:layout>
        <c:manualLayout>
          <c:xMode val="edge"/>
          <c:yMode val="edge"/>
          <c:x val="0.341269841269841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Sheet1!$J$1</c:f>
              <c:strCache>
                <c:ptCount val="1"/>
                <c:pt idx="0">
                  <c:v>r, AU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Sheet1!$J$2:$J$319</c:f>
              <c:numCache>
                <c:formatCode>General</c:formatCode>
                <c:ptCount val="318"/>
                <c:pt idx="0">
                  <c:v>0.86790951725094889</c:v>
                </c:pt>
                <c:pt idx="1">
                  <c:v>0.86206105314576453</c:v>
                </c:pt>
                <c:pt idx="2">
                  <c:v>0.85620974256376459</c:v>
                </c:pt>
                <c:pt idx="3">
                  <c:v>0.85035640726233519</c:v>
                </c:pt>
                <c:pt idx="4">
                  <c:v>0.84450194999611528</c:v>
                </c:pt>
                <c:pt idx="5">
                  <c:v>0.83864735412334035</c:v>
                </c:pt>
                <c:pt idx="6">
                  <c:v>0.83279368441332924</c:v>
                </c:pt>
                <c:pt idx="7">
                  <c:v>0.8269420877588558</c:v>
                </c:pt>
                <c:pt idx="8">
                  <c:v>0.82109379223567891</c:v>
                </c:pt>
                <c:pt idx="9">
                  <c:v>0.81525010291985422</c:v>
                </c:pt>
                <c:pt idx="10">
                  <c:v>0.80941239320643765</c:v>
                </c:pt>
                <c:pt idx="11">
                  <c:v>0.80358209115225432</c:v>
                </c:pt>
                <c:pt idx="12">
                  <c:v>0.79776066149312297</c:v>
                </c:pt>
                <c:pt idx="13">
                  <c:v>0.79194958513807723</c:v>
                </c:pt>
                <c:pt idx="14">
                  <c:v>0.78615033869198225</c:v>
                </c:pt>
                <c:pt idx="15">
                  <c:v>0.78036437663284852</c:v>
                </c:pt>
                <c:pt idx="16">
                  <c:v>0.77459311825743615</c:v>
                </c:pt>
                <c:pt idx="17">
                  <c:v>0.76883794079509304</c:v>
                </c:pt>
                <c:pt idx="18">
                  <c:v>0.76310017956650367</c:v>
                </c:pt>
                <c:pt idx="19">
                  <c:v>0.75738113582134803</c:v>
                </c:pt>
                <c:pt idx="20">
                  <c:v>0.75168209263623864</c:v>
                </c:pt>
                <c:pt idx="21">
                  <c:v>0.74600433854077008</c:v>
                </c:pt>
                <c:pt idx="22">
                  <c:v>0.74034919716068626</c:v>
                </c:pt>
                <c:pt idx="23">
                  <c:v>0.73471805949419711</c:v>
                </c:pt>
                <c:pt idx="24">
                  <c:v>0.72911241433760021</c:v>
                </c:pt>
                <c:pt idx="25">
                  <c:v>0.72353387264363356</c:v>
                </c:pt>
                <c:pt idx="26">
                  <c:v>0.71798418329935598</c:v>
                </c:pt>
                <c:pt idx="27">
                  <c:v>0.71246524018046997</c:v>
                </c:pt>
                <c:pt idx="28">
                  <c:v>0.70697908232493489</c:v>
                </c:pt>
                <c:pt idx="29">
                  <c:v>0.70152789002449389</c:v>
                </c:pt>
                <c:pt idx="30">
                  <c:v>0.69611397955667953</c:v>
                </c:pt>
                <c:pt idx="31">
                  <c:v>0.69073979857175327</c:v>
                </c:pt>
                <c:pt idx="32">
                  <c:v>0.685407923240271</c:v>
                </c:pt>
                <c:pt idx="33">
                  <c:v>0.68012105741026696</c:v>
                </c:pt>
                <c:pt idx="34">
                  <c:v>0.67488203327936058</c:v>
                </c:pt>
                <c:pt idx="35">
                  <c:v>0.66969381241632531</c:v>
                </c:pt>
                <c:pt idx="36">
                  <c:v>0.66455948534173326</c:v>
                </c:pt>
                <c:pt idx="37">
                  <c:v>0.65948226738469784</c:v>
                </c:pt>
                <c:pt idx="38">
                  <c:v>0.65446548843206709</c:v>
                </c:pt>
                <c:pt idx="39">
                  <c:v>0.64951257485903213</c:v>
                </c:pt>
                <c:pt idx="40">
                  <c:v>0.64462702364279056</c:v>
                </c:pt>
                <c:pt idx="41">
                  <c:v>0.63981237118267209</c:v>
                </c:pt>
                <c:pt idx="42">
                  <c:v>0.6350721617358237</c:v>
                </c:pt>
                <c:pt idx="43">
                  <c:v>0.63040992133579932</c:v>
                </c:pt>
                <c:pt idx="44">
                  <c:v>0.62582914187346284</c:v>
                </c:pt>
                <c:pt idx="45">
                  <c:v>0.62133327722576526</c:v>
                </c:pt>
                <c:pt idx="46">
                  <c:v>0.61692575038190867</c:v>
                </c:pt>
                <c:pt idx="47">
                  <c:v>0.61260996872158013</c:v>
                </c:pt>
                <c:pt idx="48">
                  <c:v>0.60838934424624613</c:v>
                </c:pt>
                <c:pt idx="49">
                  <c:v>0.60426731607799555</c:v>
                </c:pt>
                <c:pt idx="50">
                  <c:v>0.6002473731393666</c:v>
                </c:pt>
                <c:pt idx="51">
                  <c:v>0.59633307518149259</c:v>
                </c:pt>
                <c:pt idx="52">
                  <c:v>0.59252807030149401</c:v>
                </c:pt>
                <c:pt idx="53">
                  <c:v>0.5888361071457987</c:v>
                </c:pt>
                <c:pt idx="54">
                  <c:v>0.58526104046133409</c:v>
                </c:pt>
                <c:pt idx="55">
                  <c:v>0.58180682957160867</c:v>
                </c:pt>
                <c:pt idx="56">
                  <c:v>0.57847753044747807</c:v>
                </c:pt>
                <c:pt idx="57">
                  <c:v>0.57527728292050229</c:v>
                </c:pt>
                <c:pt idx="58">
                  <c:v>0.5722102949805461</c:v>
                </c:pt>
                <c:pt idx="59">
                  <c:v>0.56928082597562557</c:v>
                </c:pt>
                <c:pt idx="60">
                  <c:v>0.5664931700373218</c:v>
                </c:pt>
                <c:pt idx="61">
                  <c:v>0.56385164037768976</c:v>
                </c:pt>
                <c:pt idx="62">
                  <c:v>0.56136055436834753</c:v>
                </c:pt>
                <c:pt idx="63">
                  <c:v>0.55902421855653495</c:v>
                </c:pt>
                <c:pt idx="64">
                  <c:v>0.55684691199718883</c:v>
                </c:pt>
                <c:pt idx="65">
                  <c:v>0.55483286555275579</c:v>
                </c:pt>
                <c:pt idx="66">
                  <c:v>0.55298623439754524</c:v>
                </c:pt>
                <c:pt idx="67">
                  <c:v>0.55131106139528385</c:v>
                </c:pt>
                <c:pt idx="68">
                  <c:v>0.5498112309474934</c:v>
                </c:pt>
                <c:pt idx="69">
                  <c:v>0.54849041653264297</c:v>
                </c:pt>
                <c:pt idx="70">
                  <c:v>0.5473520294076758</c:v>
                </c:pt>
                <c:pt idx="71">
                  <c:v>0.54639917836718011</c:v>
                </c:pt>
                <c:pt idx="72">
                  <c:v>0.5456346487048036</c:v>
                </c:pt>
                <c:pt idx="73">
                  <c:v>0.54506090273495178</c:v>
                </c:pt>
                <c:pt idx="74">
                  <c:v>0.54468009758095948</c:v>
                </c:pt>
                <c:pt idx="75">
                  <c:v>0.54449411211653553</c:v>
                </c:pt>
                <c:pt idx="76">
                  <c:v>0.54450457522096807</c:v>
                </c:pt>
                <c:pt idx="77">
                  <c:v>0.54471289037532489</c:v>
                </c:pt>
                <c:pt idx="78">
                  <c:v>0.54512025477060455</c:v>
                </c:pt>
                <c:pt idx="79">
                  <c:v>0.54572767311654669</c:v>
                </c:pt>
                <c:pt idx="80">
                  <c:v>0.54653596705259078</c:v>
                </c:pt>
                <c:pt idx="81">
                  <c:v>0.54754578096375528</c:v>
                </c:pt>
                <c:pt idx="82">
                  <c:v>0.54875758468125513</c:v>
                </c:pt>
                <c:pt idx="83">
                  <c:v>0.55017167338535289</c:v>
                </c:pt>
                <c:pt idx="84">
                  <c:v>0.55178816514336104</c:v>
                </c:pt>
                <c:pt idx="85">
                  <c:v>0.55360699681343539</c:v>
                </c:pt>
                <c:pt idx="86">
                  <c:v>0.55562791933046118</c:v>
                </c:pt>
                <c:pt idx="87">
                  <c:v>0.55785049349068927</c:v>
                </c:pt>
                <c:pt idx="88">
                  <c:v>0.56027408718794147</c:v>
                </c:pt>
                <c:pt idx="89">
                  <c:v>0.56289787464720265</c:v>
                </c:pt>
                <c:pt idx="90">
                  <c:v>0.56572083762451819</c:v>
                </c:pt>
                <c:pt idx="91">
                  <c:v>0.56874176786839259</c:v>
                </c:pt>
                <c:pt idx="92">
                  <c:v>0.57195926942501107</c:v>
                </c:pt>
                <c:pt idx="93">
                  <c:v>0.57537175870303081</c:v>
                </c:pt>
                <c:pt idx="94">
                  <c:v>0.57897745980647453</c:v>
                </c:pt>
                <c:pt idx="95">
                  <c:v>0.58277439294674049</c:v>
                </c:pt>
                <c:pt idx="96">
                  <c:v>0.58676035541977711</c:v>
                </c:pt>
                <c:pt idx="97">
                  <c:v>0.59093289813883421</c:v>
                </c:pt>
                <c:pt idx="98">
                  <c:v>0.59528930536921998</c:v>
                </c:pt>
                <c:pt idx="99">
                  <c:v>0.59982658854336157</c:v>
                </c:pt>
                <c:pt idx="100">
                  <c:v>0.60454150338224433</c:v>
                </c:pt>
                <c:pt idx="101">
                  <c:v>0.60943059199437521</c:v>
                </c:pt>
                <c:pt idx="102">
                  <c:v>0.61449024203680669</c:v>
                </c:pt>
                <c:pt idx="103">
                  <c:v>0.61971674958893574</c:v>
                </c:pt>
                <c:pt idx="104">
                  <c:v>0.62510637393229285</c:v>
                </c:pt>
                <c:pt idx="105">
                  <c:v>0.63065537840118457</c:v>
                </c:pt>
                <c:pt idx="106">
                  <c:v>0.63636005735957391</c:v>
                </c:pt>
                <c:pt idx="107">
                  <c:v>0.6422167525728798</c:v>
                </c:pt>
                <c:pt idx="108">
                  <c:v>0.64822186279522487</c:v>
                </c:pt>
                <c:pt idx="109">
                  <c:v>0.65437184949074689</c:v>
                </c:pt>
                <c:pt idx="110">
                  <c:v>0.66066324036261115</c:v>
                </c:pt>
                <c:pt idx="111">
                  <c:v>0.66709263137210073</c:v>
                </c:pt>
                <c:pt idx="112">
                  <c:v>0.67365668737512685</c:v>
                </c:pt>
                <c:pt idx="113">
                  <c:v>0.68035214134514221</c:v>
                </c:pt>
                <c:pt idx="114">
                  <c:v>0.68717579225436798</c:v>
                </c:pt>
                <c:pt idx="115">
                  <c:v>0.69412450188435204</c:v>
                </c:pt>
                <c:pt idx="116">
                  <c:v>0.70119519098021021</c:v>
                </c:pt>
                <c:pt idx="117">
                  <c:v>0.70838483514657502</c:v>
                </c:pt>
                <c:pt idx="118">
                  <c:v>0.71569046066791608</c:v>
                </c:pt>
                <c:pt idx="119">
                  <c:v>0.7231091400424503</c:v>
                </c:pt>
                <c:pt idx="120">
                  <c:v>0.73063798651013934</c:v>
                </c:pt>
                <c:pt idx="121">
                  <c:v>0.73827414633238198</c:v>
                </c:pt>
                <c:pt idx="122">
                  <c:v>0.74601478721586567</c:v>
                </c:pt>
                <c:pt idx="123">
                  <c:v>0.75385708137523633</c:v>
                </c:pt>
                <c:pt idx="124">
                  <c:v>0.76179818277791633</c:v>
                </c:pt>
                <c:pt idx="125">
                  <c:v>0.76983520058155597</c:v>
                </c:pt>
                <c:pt idx="126">
                  <c:v>0.7779651745301509</c:v>
                </c:pt>
                <c:pt idx="127">
                  <c:v>0.78618506152702217</c:v>
                </c:pt>
                <c:pt idx="128">
                  <c:v>0.79449174265944011</c:v>
                </c:pt>
                <c:pt idx="129">
                  <c:v>0.80288205423351477</c:v>
                </c:pt>
                <c:pt idx="130">
                  <c:v>0.81135283669663671</c:v>
                </c:pt>
                <c:pt idx="131">
                  <c:v>0.81990098783102594</c:v>
                </c:pt>
                <c:pt idx="132">
                  <c:v>0.82852350646655726</c:v>
                </c:pt>
                <c:pt idx="133">
                  <c:v>0.83721751933915345</c:v>
                </c:pt>
                <c:pt idx="134">
                  <c:v>0.84598029133753438</c:v>
                </c:pt>
                <c:pt idx="135">
                  <c:v>0.85480922395001435</c:v>
                </c:pt>
                <c:pt idx="136">
                  <c:v>0.86370184754894941</c:v>
                </c:pt>
                <c:pt idx="137">
                  <c:v>0.87265581178166196</c:v>
                </c:pt>
                <c:pt idx="138">
                  <c:v>0.88166887644041814</c:v>
                </c:pt>
                <c:pt idx="139">
                  <c:v>0.89073890364701236</c:v>
                </c:pt>
                <c:pt idx="140">
                  <c:v>0.89986385123140022</c:v>
                </c:pt>
                <c:pt idx="141">
                  <c:v>0.90904176672934822</c:v>
                </c:pt>
                <c:pt idx="142">
                  <c:v>0.91827078132743711</c:v>
                </c:pt>
                <c:pt idx="143">
                  <c:v>0.92754910321664663</c:v>
                </c:pt>
                <c:pt idx="144">
                  <c:v>0.93687501006557572</c:v>
                </c:pt>
                <c:pt idx="145">
                  <c:v>0.94624684058061936</c:v>
                </c:pt>
                <c:pt idx="146">
                  <c:v>0.95566298527871751</c:v>
                </c:pt>
                <c:pt idx="147">
                  <c:v>0.96512187658366411</c:v>
                </c:pt>
                <c:pt idx="148">
                  <c:v>0.97462197815204676</c:v>
                </c:pt>
                <c:pt idx="149">
                  <c:v>0.98416177299791208</c:v>
                </c:pt>
                <c:pt idx="150">
                  <c:v>0.99373974965979994</c:v>
                </c:pt>
                <c:pt idx="151">
                  <c:v>1.0033543855751341</c:v>
                </c:pt>
                <c:pt idx="152">
                  <c:v>1.0130041273232664</c:v>
                </c:pt>
                <c:pt idx="153">
                  <c:v>1.0226873688121665</c:v>
                </c:pt>
                <c:pt idx="154">
                  <c:v>1.0324024308949828</c:v>
                </c:pt>
                <c:pt idx="155">
                  <c:v>1.0421475486146454</c:v>
                </c:pt>
                <c:pt idx="156">
                  <c:v>1.0519208734517989</c:v>
                </c:pt>
                <c:pt idx="157">
                  <c:v>1.0617204953582962</c:v>
                </c:pt>
                <c:pt idx="158">
                  <c:v>1.0715444826186502</c:v>
                </c:pt>
                <c:pt idx="159">
                  <c:v>1.081390929997353</c:v>
                </c:pt>
                <c:pt idx="160">
                  <c:v>1.0912580023424028</c:v>
                </c:pt>
                <c:pt idx="161">
                  <c:v>1.1011439640447682</c:v>
                </c:pt>
                <c:pt idx="162">
                  <c:v>1.1110471916896159</c:v>
                </c:pt>
                <c:pt idx="163">
                  <c:v>1.1209661731726588</c:v>
                </c:pt>
                <c:pt idx="164">
                  <c:v>1.13089949900126</c:v>
                </c:pt>
                <c:pt idx="165">
                  <c:v>1.1408458509502215</c:v>
                </c:pt>
                <c:pt idx="166">
                  <c:v>1.1508039913972727</c:v>
                </c:pt>
                <c:pt idx="167">
                  <c:v>1.1607727548309881</c:v>
                </c:pt>
                <c:pt idx="168">
                  <c:v>1.1707510417219846</c:v>
                </c:pt>
                <c:pt idx="169">
                  <c:v>1.180737814188993</c:v>
                </c:pt>
                <c:pt idx="170">
                  <c:v>1.1907320925250151</c:v>
                </c:pt>
                <c:pt idx="171">
                  <c:v>1.2007329515449128</c:v>
                </c:pt>
                <c:pt idx="172">
                  <c:v>1.2107395158052561</c:v>
                </c:pt>
                <c:pt idx="173">
                  <c:v>1.2207509529945046</c:v>
                </c:pt>
                <c:pt idx="174">
                  <c:v>1.2307664651489942</c:v>
                </c:pt>
                <c:pt idx="175">
                  <c:v>1.240785277730579</c:v>
                </c:pt>
                <c:pt idx="176">
                  <c:v>1.2508066268902902</c:v>
                </c:pt>
                <c:pt idx="177">
                  <c:v>1.2608297453494113</c:v>
                </c:pt>
                <c:pt idx="178">
                  <c:v>1.2708538472564941</c:v>
                </c:pt>
                <c:pt idx="179">
                  <c:v>1.2808781122577704</c:v>
                </c:pt>
                <c:pt idx="180">
                  <c:v>1.2909016690925283</c:v>
                </c:pt>
                <c:pt idx="181">
                  <c:v>1.3009235795625396</c:v>
                </c:pt>
                <c:pt idx="182">
                  <c:v>1.3109428248500385</c:v>
                </c:pt>
                <c:pt idx="183">
                  <c:v>1.3209582976128005</c:v>
                </c:pt>
                <c:pt idx="184">
                  <c:v>1.3309688042230781</c:v>
                </c:pt>
                <c:pt idx="185">
                  <c:v>1.3409730806916831</c:v>
                </c:pt>
                <c:pt idx="186">
                  <c:v>1.3509698224682964</c:v>
                </c:pt>
                <c:pt idx="187">
                  <c:v>1.3609577233659758</c:v>
                </c:pt>
                <c:pt idx="188">
                  <c:v>1.3709355150431288</c:v>
                </c:pt>
                <c:pt idx="189">
                  <c:v>1.3809019983707229</c:v>
                </c:pt>
                <c:pt idx="190">
                  <c:v>1.3908560617003072</c:v>
                </c:pt>
                <c:pt idx="191">
                  <c:v>1.4007966860531462</c:v>
                </c:pt>
                <c:pt idx="192">
                  <c:v>1.4107229408226509</c:v>
                </c:pt>
                <c:pt idx="193">
                  <c:v>1.4206339746648773</c:v>
                </c:pt>
                <c:pt idx="194">
                  <c:v>1.430529005467758</c:v>
                </c:pt>
                <c:pt idx="195">
                  <c:v>1.4404073117908063</c:v>
                </c:pt>
                <c:pt idx="196">
                  <c:v>1.4502682267637965</c:v>
                </c:pt>
                <c:pt idx="197">
                  <c:v>1.4601111344181523</c:v>
                </c:pt>
                <c:pt idx="198">
                  <c:v>1.4699354677724441</c:v>
                </c:pt>
                <c:pt idx="199">
                  <c:v>1.479740707586982</c:v>
                </c:pt>
                <c:pt idx="200">
                  <c:v>1.4895263804664081</c:v>
                </c:pt>
                <c:pt idx="201">
                  <c:v>1.499292054930448</c:v>
                </c:pt>
                <c:pt idx="202">
                  <c:v>1.5090373342588661</c:v>
                </c:pt>
                <c:pt idx="203">
                  <c:v>1.5187618454072735</c:v>
                </c:pt>
                <c:pt idx="204">
                  <c:v>1.5284652240519774</c:v>
                </c:pt>
                <c:pt idx="205">
                  <c:v>1.5381470966765005</c:v>
                </c:pt>
                <c:pt idx="206">
                  <c:v>1.5478070612861563</c:v>
                </c:pt>
                <c:pt idx="207">
                  <c:v>1.5574446686116279</c:v>
                </c:pt>
                <c:pt idx="208">
                  <c:v>1.5670594055298588</c:v>
                </c:pt>
                <c:pt idx="209">
                  <c:v>1.5766506821180657</c:v>
                </c:pt>
                <c:pt idx="210">
                  <c:v>1.5862178235697895</c:v>
                </c:pt>
                <c:pt idx="211">
                  <c:v>1.5957600682769744</c:v>
                </c:pt>
                <c:pt idx="212">
                  <c:v>1.6052765735123262</c:v>
                </c:pt>
                <c:pt idx="213">
                  <c:v>1.614766429827496</c:v>
                </c:pt>
                <c:pt idx="214">
                  <c:v>1.6242286840386888</c:v>
                </c:pt>
                <c:pt idx="215">
                  <c:v>1.633662368547427</c:v>
                </c:pt>
                <c:pt idx="216">
                  <c:v>1.6430665325804958</c:v>
                </c:pt>
                <c:pt idx="217">
                  <c:v>1.652440269985715</c:v>
                </c:pt>
                <c:pt idx="218">
                  <c:v>1.6617827392284865</c:v>
                </c:pt>
                <c:pt idx="219">
                  <c:v>1.6710931737597583</c:v>
                </c:pt>
                <c:pt idx="220">
                  <c:v>1.6803708836731421</c:v>
                </c:pt>
                <c:pt idx="221">
                  <c:v>1.6896152513616405</c:v>
                </c:pt>
                <c:pt idx="222">
                  <c:v>1.6988257243439902</c:v>
                </c:pt>
                <c:pt idx="223">
                  <c:v>1.7080018078982104</c:v>
                </c:pt>
                <c:pt idx="224">
                  <c:v>1.7171430591898027</c:v>
                </c:pt>
                <c:pt idx="225">
                  <c:v>1.7262490836361311</c:v>
                </c:pt>
                <c:pt idx="226">
                  <c:v>1.7353195334717921</c:v>
                </c:pt>
                <c:pt idx="227">
                  <c:v>1.7443541078590168</c:v>
                </c:pt>
                <c:pt idx="228">
                  <c:v>1.75335255335448</c:v>
                </c:pt>
                <c:pt idx="229">
                  <c:v>1.7623146630808812</c:v>
                </c:pt>
                <c:pt idx="230">
                  <c:v>1.7712402726547589</c:v>
                </c:pt>
                <c:pt idx="231">
                  <c:v>1.7801292510125739</c:v>
                </c:pt>
                <c:pt idx="232">
                  <c:v>1.788981485009471</c:v>
                </c:pt>
                <c:pt idx="233">
                  <c:v>1.7977968581187267</c:v>
                </c:pt>
                <c:pt idx="234">
                  <c:v>1.8065752254128413</c:v>
                </c:pt>
                <c:pt idx="235">
                  <c:v>1.8153163885285184</c:v>
                </c:pt>
                <c:pt idx="236">
                  <c:v>1.8240200747421633</c:v>
                </c:pt>
                <c:pt idx="237">
                  <c:v>1.8326859233656745</c:v>
                </c:pt>
                <c:pt idx="238">
                  <c:v>1.8413134809192497</c:v>
                </c:pt>
                <c:pt idx="239">
                  <c:v>1.8499022048353868</c:v>
                </c:pt>
                <c:pt idx="240">
                  <c:v>1.8584514744274074</c:v>
                </c:pt>
                <c:pt idx="241">
                  <c:v>1.8669606075493561</c:v>
                </c:pt>
                <c:pt idx="242">
                  <c:v>1.8754288813754445</c:v>
                </c:pt>
                <c:pt idx="243">
                  <c:v>1.8838555556107652</c:v>
                </c:pt>
                <c:pt idx="244">
                  <c:v>1.8922398961004381</c:v>
                </c:pt>
                <c:pt idx="245">
                  <c:v>1.900581196487052</c:v>
                </c:pt>
                <c:pt idx="246">
                  <c:v>1.9088787956705473</c:v>
                </c:pt>
                <c:pt idx="247">
                  <c:v>1.917132089553069</c:v>
                </c:pt>
                <c:pt idx="248">
                  <c:v>1.9253405367334324</c:v>
                </c:pt>
                <c:pt idx="249">
                  <c:v>1.9335036590166998</c:v>
                </c:pt>
                <c:pt idx="250">
                  <c:v>1.9416210384120383</c:v>
                </c:pt>
                <c:pt idx="251">
                  <c:v>1.9496923125381662</c:v>
                </c:pt>
                <c:pt idx="252">
                  <c:v>1.9577171701277181</c:v>
                </c:pt>
                <c:pt idx="253">
                  <c:v>1.9656953478255934</c:v>
                </c:pt>
                <c:pt idx="254">
                  <c:v>1.9736266288882609</c:v>
                </c:pt>
                <c:pt idx="255">
                  <c:v>1.9815108437872044</c:v>
                </c:pt>
                <c:pt idx="256">
                  <c:v>1.9893478720858622</c:v>
                </c:pt>
                <c:pt idx="257">
                  <c:v>1.9971376442534625</c:v>
                </c:pt>
                <c:pt idx="258">
                  <c:v>2.0048801413282593</c:v>
                </c:pt>
                <c:pt idx="259">
                  <c:v>2.0125753897546588</c:v>
                </c:pt>
                <c:pt idx="260">
                  <c:v>2.0202234487441992</c:v>
                </c:pt>
                <c:pt idx="261">
                  <c:v>2.0278243887108642</c:v>
                </c:pt>
                <c:pt idx="262">
                  <c:v>2.0353782619317933</c:v>
                </c:pt>
                <c:pt idx="263">
                  <c:v>2.0428850698909593</c:v>
                </c:pt>
                <c:pt idx="264">
                  <c:v>2.0503447341025911</c:v>
                </c:pt>
                <c:pt idx="265">
                  <c:v>2.0577570769374223</c:v>
                </c:pt>
                <c:pt idx="266">
                  <c:v>2.0651218159349809</c:v>
                </c:pt>
                <c:pt idx="267">
                  <c:v>2.0724385709664079</c:v>
                </c:pt>
                <c:pt idx="268">
                  <c:v>2.0797068806029317</c:v>
                </c:pt>
                <c:pt idx="269">
                  <c:v>2.0869262231968175</c:v>
                </c:pt>
                <c:pt idx="270">
                  <c:v>2.0940960390434449</c:v>
                </c:pt>
                <c:pt idx="271">
                  <c:v>2.1012157514412371</c:v>
                </c:pt>
                <c:pt idx="272">
                  <c:v>2.1082847856226028</c:v>
                </c:pt>
                <c:pt idx="273">
                  <c:v>2.1153025851003724</c:v>
                </c:pt>
                <c:pt idx="274">
                  <c:v>2.1222686251094007</c:v>
                </c:pt>
                <c:pt idx="275">
                  <c:v>2.1291824228286571</c:v>
                </c:pt>
                <c:pt idx="276">
                  <c:v>2.1360435441862378</c:v>
                </c:pt>
                <c:pt idx="277">
                  <c:v>2.1428516073520831</c:v>
                </c:pt>
                <c:pt idx="278">
                  <c:v>2.1496062834297684</c:v>
                </c:pt>
                <c:pt idx="279">
                  <c:v>2.1563072952207194</c:v>
                </c:pt>
                <c:pt idx="280">
                  <c:v>2.1629544151309408</c:v>
                </c:pt>
                <c:pt idx="281">
                  <c:v>2.1695474632782656</c:v>
                </c:pt>
                <c:pt idx="282">
                  <c:v>2.1760863066575946</c:v>
                </c:pt>
                <c:pt idx="283">
                  <c:v>2.1825708598686067</c:v>
                </c:pt>
                <c:pt idx="284">
                  <c:v>2.1890010874113939</c:v>
                </c:pt>
                <c:pt idx="285">
                  <c:v>2.1953770068748746</c:v>
                </c:pt>
                <c:pt idx="286">
                  <c:v>2.2016986914441716</c:v>
                </c:pt>
                <c:pt idx="287">
                  <c:v>2.2079662691100554</c:v>
                </c:pt>
                <c:pt idx="288">
                  <c:v>2.2141799151323789</c:v>
                </c:pt>
                <c:pt idx="289">
                  <c:v>2.2203398344444993</c:v>
                </c:pt>
                <c:pt idx="290">
                  <c:v>2.2264462327070067</c:v>
                </c:pt>
                <c:pt idx="291">
                  <c:v>2.2324992788656095</c:v>
                </c:pt>
                <c:pt idx="292">
                  <c:v>2.2384990668473077</c:v>
                </c:pt>
                <c:pt idx="293">
                  <c:v>2.2444455863848414</c:v>
                </c:pt>
                <c:pt idx="294">
                  <c:v>2.2503387105804231</c:v>
                </c:pt>
                <c:pt idx="295">
                  <c:v>2.256178201696915</c:v>
                </c:pt>
                <c:pt idx="296">
                  <c:v>2.2619637306087914</c:v>
                </c:pt>
                <c:pt idx="297">
                  <c:v>2.2676949026175124</c:v>
                </c:pt>
                <c:pt idx="298">
                  <c:v>2.2733712832664601</c:v>
                </c:pt>
                <c:pt idx="299">
                  <c:v>2.2789924205245446</c:v>
                </c:pt>
                <c:pt idx="300">
                  <c:v>2.284557862294847</c:v>
                </c:pt>
                <c:pt idx="301">
                  <c:v>2.2900671697391997</c:v>
                </c:pt>
                <c:pt idx="302">
                  <c:v>2.2955199274117861</c:v>
                </c:pt>
                <c:pt idx="303">
                  <c:v>2.3009157510692426</c:v>
                </c:pt>
                <c:pt idx="304">
                  <c:v>2.3062542936784456</c:v>
                </c:pt>
                <c:pt idx="305">
                  <c:v>2.3115352498468216</c:v>
                </c:pt>
                <c:pt idx="306">
                  <c:v>2.3167583587773102</c:v>
                </c:pt>
                <c:pt idx="307">
                  <c:v>2.3219234059082536</c:v>
                </c:pt>
                <c:pt idx="308">
                  <c:v>2.3270302235694356</c:v>
                </c:pt>
                <c:pt idx="309">
                  <c:v>2.3320786911711351</c:v>
                </c:pt>
                <c:pt idx="310">
                  <c:v>2.3370687355528297</c:v>
                </c:pt>
                <c:pt idx="311">
                  <c:v>2.3420003320878493</c:v>
                </c:pt>
                <c:pt idx="312">
                  <c:v>2.3468735069232096</c:v>
                </c:pt>
                <c:pt idx="313">
                  <c:v>2.3516883402811399</c:v>
                </c:pt>
                <c:pt idx="314">
                  <c:v>2.3564449700019621</c:v>
                </c:pt>
                <c:pt idx="315">
                  <c:v>2.3611435934451106</c:v>
                </c:pt>
                <c:pt idx="316">
                  <c:v>2.3657844646399933</c:v>
                </c:pt>
                <c:pt idx="317">
                  <c:v>2.3703678827403318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D5-460C-AA05-90A6885E3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2806472"/>
        <c:axId val="352807128"/>
      </c:lineChart>
      <c:catAx>
        <c:axId val="352806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807128"/>
        <c:crosses val="autoZero"/>
        <c:auto val="1"/>
        <c:lblAlgn val="ctr"/>
        <c:lblOffset val="100"/>
        <c:noMultiLvlLbl val="0"/>
      </c:catAx>
      <c:valAx>
        <c:axId val="35280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806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0.07937</cdr:x>
      <cdr:y>0.6</cdr:y>
    </cdr:from>
    <cdr:to>
      <cdr:x>0.95238</cdr:x>
      <cdr:y>0.6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81000" y="1600200"/>
          <a:ext cx="4191000" cy="0"/>
        </a:xfrm>
        <a:prstGeom xmlns:a="http://schemas.openxmlformats.org/drawingml/2006/main" prst="line">
          <a:avLst/>
        </a:prstGeom>
        <a:ln xmlns:a="http://schemas.openxmlformats.org/drawingml/2006/main" w="28575">
          <a:prstDash val="lgDash"/>
        </a:ln>
      </cdr:spPr>
      <cdr:style>
        <a:lnRef xmlns:a="http://schemas.openxmlformats.org/drawingml/2006/main" idx="1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0.06684</cdr:x>
      <cdr:y>0.60987</cdr:y>
    </cdr:from>
    <cdr:to>
      <cdr:x>0.4716</cdr:x>
      <cdr:y>0.87031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320854" y="1626517"/>
          <a:ext cx="1943100" cy="69459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0.47857</cdr:x>
      <cdr:y>0.31608</cdr:y>
    </cdr:from>
    <cdr:to>
      <cdr:x>0.78449</cdr:x>
      <cdr:y>0.5966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2297435" y="842978"/>
          <a:ext cx="1468582" cy="74814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48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FEC38-C65F-43AD-B35E-B750B1F27972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49394-60A0-4871-8CB8-B61596206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D4B2-3E97-48B2-8F88-ADF6C2BD4072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57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DD8F6-3F97-4E8A-9570-B32D2A6F08D9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1641-A2FE-4FA0-B64E-AFB041C29AF8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5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03F1-6F9B-462A-862E-232E5981A6DA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5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DA9A-1C19-495D-BCB9-B691ED461CFE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3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F617-DDFC-448A-9E78-C39CD052BB9A}" type="datetime1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2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4F00-A0C0-4925-99FF-22870DD44AF8}" type="datetime1">
              <a:rPr lang="en-US" smtClean="0"/>
              <a:t>8/15/2018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9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6B10E-AC71-44EF-A658-98B877BA9E91}" type="datetime1">
              <a:rPr lang="en-US" smtClean="0"/>
              <a:t>8/15/2018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4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FC8F4-4301-482D-A9A5-7F84B6A8FCE6}" type="datetime1">
              <a:rPr lang="en-US" smtClean="0"/>
              <a:t>8/15/2018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31B0C-06F5-4152-996E-3AB51786E65B}" type="datetime1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62FB-0A4B-4827-8472-119F67A5E8BA}" type="datetime1">
              <a:rPr lang="en-US" smtClean="0"/>
              <a:t>8/15/2018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6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0F9B-7809-4626-BA29-1C01D23D1816}" type="datetime1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79729-03F4-4C0C-950E-ABC1E31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4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video" Target="../media/media1.mov"/><Relationship Id="rId7" Type="http://schemas.openxmlformats.org/officeDocument/2006/relationships/oleObject" Target="../embeddings/oleObject1.bin"/><Relationship Id="rId2" Type="http://schemas.microsoft.com/office/2007/relationships/media" Target="../media/media1.mov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1961" y="5354515"/>
            <a:ext cx="4530969" cy="8898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Marta  Shelton, ASE, NASA WFF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Planetary CubeSat Symposium 2018</a:t>
            </a:r>
          </a:p>
          <a:p>
            <a:r>
              <a:rPr lang="en-US" dirty="0" smtClean="0"/>
              <a:t>NASA GSFC</a:t>
            </a:r>
          </a:p>
          <a:p>
            <a:r>
              <a:rPr lang="en-US" dirty="0" smtClean="0"/>
              <a:t>Communications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0" y="1231368"/>
            <a:ext cx="9416562" cy="21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4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Optical Communications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5710" y="1695501"/>
            <a:ext cx="74342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Disruptive technology, considerably higher data rate than RF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Many upcoming demonstrations/ missions: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LCRD, O2O, OCSD – most in LEO/GEO/Lunar ranges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Bulk of Optical ground station plans involve &lt; 1m telescopes, not a good match beyond Lunar distances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38" y="3169410"/>
            <a:ext cx="4060914" cy="2374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5278" y="3193398"/>
            <a:ext cx="3855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Deep Space Optical Comm (DSOC) Demonstration, PSYCHE (JPL) in 2022, going on a 1 AU asteroid mission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JPL is upgrading the Laser Beacons at Table Mountain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/>
              <a:t>Will interface Optical Ground Receiving equipment at 5m Palomar Observatory telescope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JPL proposed an RF/Optical Hybrid antenna with mirror elements added to existing 34m RF antenna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9995" y="5543483"/>
            <a:ext cx="309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 of Psyche</a:t>
            </a:r>
          </a:p>
          <a:p>
            <a:r>
              <a:rPr lang="en-US" sz="1400" dirty="0" smtClean="0"/>
              <a:t>“Psyche </a:t>
            </a:r>
            <a:r>
              <a:rPr lang="en-US" sz="1400" dirty="0"/>
              <a:t>will use over 1000 kg of </a:t>
            </a:r>
            <a:r>
              <a:rPr lang="en-US" sz="1400" dirty="0" smtClean="0"/>
              <a:t>xenon”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03" y="3833812"/>
            <a:ext cx="330517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18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Deep Space Comm with </a:t>
            </a:r>
            <a:r>
              <a:rPr lang="en-US" sz="4000" b="1" dirty="0" err="1" smtClean="0"/>
              <a:t>CubeSats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604458"/>
            <a:ext cx="10515600" cy="43296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Challenges: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</a:t>
            </a:r>
            <a:r>
              <a:rPr lang="en-US" dirty="0" smtClean="0"/>
              <a:t>mall bodies (6U – 27U) – limited antenna space to cover great and variable ranges for communications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Planetary Orbit phase arrival constrained by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Ride Share options availability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Trajectory – depending on propulsion, you might not get to your planet at periapsis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Data Rate (RF), mostly low, affects DSN scheduling and cost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 smtClean="0"/>
              <a:t>New online DSN costing Tool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Relays: CubeSat to Asset-in-Orbit – not yet ready for implementation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 smtClean="0"/>
              <a:t>Mother-daughter ship: Rx Radio needs dual frequency switching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If RF: how many frequency bands?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To deploy, or not to deploy?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If Optical Comm: to which Ground Station? (large telescope requirement)</a:t>
            </a:r>
          </a:p>
          <a:p>
            <a:pPr lvl="1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2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Data Rates, RF – Venus 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93169" y="1768144"/>
            <a:ext cx="5040923" cy="43296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Scientist: What is my data rate?</a:t>
            </a:r>
          </a:p>
          <a:p>
            <a:r>
              <a:rPr lang="en-US" sz="2400" dirty="0" smtClean="0"/>
              <a:t>Answer: Where and when? </a:t>
            </a:r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Venus synodic period = 20 months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Optimal D/L = 3 months (15%)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Affects mission operations planning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04" y="1305607"/>
            <a:ext cx="5315750" cy="2666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04" y="3972553"/>
            <a:ext cx="5134375" cy="2668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00716" y="6074213"/>
            <a:ext cx="471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Rate calculated with 7W radio and &gt;40dBi deployable </a:t>
            </a:r>
            <a:r>
              <a:rPr lang="en-US" sz="1200" dirty="0" err="1" smtClean="0"/>
              <a:t>Ka</a:t>
            </a:r>
            <a:r>
              <a:rPr lang="en-US" sz="1200" dirty="0" smtClean="0"/>
              <a:t> band antenna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256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Data Rates, RF – Mars 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51353" y="2190125"/>
            <a:ext cx="5459401" cy="41246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Mars synodic period = 2 years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Ideal RF downlink period: 5-7 months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How to solve the remaining months?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Maven is to transition to a “relay orbit”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Currently pointing nadir to Mars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“A study is required into operations to rotate away periodically” – Jim </a:t>
            </a:r>
            <a:r>
              <a:rPr lang="en-US" sz="1800" dirty="0" err="1" smtClean="0"/>
              <a:t>Watzin</a:t>
            </a:r>
            <a:r>
              <a:rPr lang="en-US" sz="1800" dirty="0" smtClean="0"/>
              <a:t>, Director, Mars Exploration program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Electra compatible low </a:t>
            </a:r>
            <a:r>
              <a:rPr lang="en-US" sz="1800" dirty="0" err="1" smtClean="0"/>
              <a:t>SWaP</a:t>
            </a:r>
            <a:r>
              <a:rPr lang="en-US" sz="1800" dirty="0" smtClean="0"/>
              <a:t> UHF </a:t>
            </a:r>
            <a:r>
              <a:rPr lang="en-US" sz="1800" dirty="0" err="1" smtClean="0"/>
              <a:t>Tx</a:t>
            </a:r>
            <a:r>
              <a:rPr lang="en-US" sz="1800" dirty="0" smtClean="0"/>
              <a:t> radio development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1317" y="4528029"/>
            <a:ext cx="471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Rate calculated with 7W radio and HG X-band antenna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467981" y="3779099"/>
            <a:ext cx="1398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DSN 4 kbps rate</a:t>
            </a:r>
            <a:endParaRPr lang="en-US" sz="1400" dirty="0"/>
          </a:p>
        </p:txBody>
      </p:sp>
      <p:graphicFrame>
        <p:nvGraphicFramePr>
          <p:cNvPr id="1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010697"/>
              </p:ext>
            </p:extLst>
          </p:nvPr>
        </p:nvGraphicFramePr>
        <p:xfrm>
          <a:off x="759801" y="1782618"/>
          <a:ext cx="48006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4527082" y="2282299"/>
            <a:ext cx="886691" cy="1126836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64584" y="2843403"/>
            <a:ext cx="674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Mars Relay?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0101" y="2843403"/>
            <a:ext cx="1496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C&amp;DH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               Storage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400" y="4837453"/>
            <a:ext cx="5400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IRIS Transponder </a:t>
            </a:r>
            <a:r>
              <a:rPr lang="en-US" dirty="0" smtClean="0"/>
              <a:t>(3.8W) – flight heritage </a:t>
            </a:r>
            <a:r>
              <a:rPr lang="en-US" dirty="0" err="1" smtClean="0"/>
              <a:t>MarCO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UHF Rx slice already developed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UHF </a:t>
            </a:r>
            <a:r>
              <a:rPr lang="en-US" dirty="0" err="1" smtClean="0"/>
              <a:t>Tx</a:t>
            </a:r>
            <a:r>
              <a:rPr lang="en-US" dirty="0" smtClean="0"/>
              <a:t> (or </a:t>
            </a:r>
            <a:r>
              <a:rPr lang="en-US" dirty="0" err="1" smtClean="0"/>
              <a:t>Ka</a:t>
            </a:r>
            <a:r>
              <a:rPr lang="en-US" dirty="0" smtClean="0"/>
              <a:t>) slice not yet developed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An increased power amplifier would benefit missions with extended durations (not just fly-by)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20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29957" y="2328100"/>
            <a:ext cx="5084864" cy="4210812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RF – How many frequency bands? 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9957" y="2352653"/>
            <a:ext cx="5084864" cy="41246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S-band: for “early checkout” wider </a:t>
            </a:r>
            <a:r>
              <a:rPr lang="en-US" sz="2200" dirty="0" err="1" smtClean="0"/>
              <a:t>beamwidths</a:t>
            </a:r>
            <a:r>
              <a:rPr lang="en-US" sz="2200" dirty="0" smtClean="0"/>
              <a:t>, multiple assets available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X-band: mainstream, preferred uplink from DSN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err="1" smtClean="0"/>
              <a:t>Ka</a:t>
            </a:r>
            <a:r>
              <a:rPr lang="en-US" sz="2200" dirty="0" smtClean="0"/>
              <a:t>-band: can produce higher gain antennas given the same area (</a:t>
            </a:r>
            <a:r>
              <a:rPr lang="en-US" sz="2200" dirty="0" err="1" smtClean="0"/>
              <a:t>Beamwidth</a:t>
            </a:r>
            <a:r>
              <a:rPr lang="en-US" sz="2200" dirty="0" smtClean="0"/>
              <a:t> is the narrowest)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UHF-band: may be ideal for relays; can pair with light-weight UHF dipoles 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A CubeSat cannot carry all these radios.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/>
              <a:t>Modular transponders: some of these “slices” are available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90983" y="4710545"/>
            <a:ext cx="0" cy="5357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17673" y="1558659"/>
            <a:ext cx="5036127" cy="769441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 new generation solution (JPL):</a:t>
            </a:r>
          </a:p>
          <a:p>
            <a:r>
              <a:rPr lang="en-US" sz="2200" b="1" dirty="0" smtClean="0"/>
              <a:t>Universal Space Transponder (UST)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7673" y="2328100"/>
            <a:ext cx="5036127" cy="4247317"/>
          </a:xfrm>
          <a:prstGeom prst="rect">
            <a:avLst/>
          </a:prstGeom>
          <a:solidFill>
            <a:srgbClr val="FFFF00">
              <a:alpha val="4000"/>
            </a:srgbClr>
          </a:solidFill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In flight re-programmable SDR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Direct-to-Earth and Relay Comm support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Direct Digital Synthesizer (DDS) and analog RF up/down-converters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Additional Science Instrument Integration, e.g.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err="1"/>
              <a:t>bistatic</a:t>
            </a:r>
            <a:r>
              <a:rPr lang="en-US" dirty="0"/>
              <a:t> radar receiver and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broadband planetary emissions </a:t>
            </a:r>
            <a:r>
              <a:rPr lang="en-US" dirty="0" smtClean="0"/>
              <a:t>receiver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3578077"/>
            <a:ext cx="2114550" cy="19907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10600" y="3537477"/>
            <a:ext cx="25040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/>
              <a:t>Example Configuration:</a:t>
            </a:r>
          </a:p>
          <a:p>
            <a:r>
              <a:rPr lang="en-US" sz="1400" dirty="0" smtClean="0"/>
              <a:t>Receive at X-band and transmit at both X-band and </a:t>
            </a:r>
            <a:r>
              <a:rPr lang="en-US" sz="1400" dirty="0" err="1" smtClean="0"/>
              <a:t>Ka</a:t>
            </a:r>
            <a:r>
              <a:rPr lang="en-US" sz="1400" dirty="0" smtClean="0"/>
              <a:t>-band, as well as UHF transmit and receive for a proximity link. In addition, within a supported frequency band, simultaneous multichannel</a:t>
            </a:r>
          </a:p>
          <a:p>
            <a:r>
              <a:rPr lang="en-US" sz="1400" dirty="0" smtClean="0"/>
              <a:t>operation is possible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3827" y="1558659"/>
            <a:ext cx="5117123" cy="769441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RF Frequency </a:t>
            </a:r>
            <a:r>
              <a:rPr lang="en-US" sz="2200" b="1" dirty="0" smtClean="0"/>
              <a:t>Bands</a:t>
            </a: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67944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Universal Space Transponder – specs </a:t>
            </a:r>
            <a:endParaRPr lang="en-US" sz="4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331" y="1810329"/>
            <a:ext cx="4279723" cy="4582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773384"/>
            <a:ext cx="4433454" cy="4590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04" y="1810329"/>
            <a:ext cx="2386642" cy="20618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804" y="3936865"/>
            <a:ext cx="223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UST S/X band Engineering Model</a:t>
            </a:r>
          </a:p>
          <a:p>
            <a:r>
              <a:rPr lang="en-US" sz="1200" dirty="0" smtClean="0"/>
              <a:t>DSN &amp; NEN Compatible</a:t>
            </a:r>
          </a:p>
          <a:p>
            <a:r>
              <a:rPr lang="en-US" sz="1200" dirty="0" smtClean="0"/>
              <a:t>TRL-5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383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5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Antennas: To deploy or Not–to-deploy </a:t>
            </a:r>
            <a:endParaRPr lang="en-US" sz="4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1987" y="1847274"/>
            <a:ext cx="5763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Tendeg</a:t>
            </a:r>
            <a:r>
              <a:rPr lang="en-US" sz="1400" dirty="0" smtClean="0"/>
              <a:t> </a:t>
            </a:r>
            <a:r>
              <a:rPr lang="en-US" sz="1400" dirty="0" err="1" smtClean="0"/>
              <a:t>KaPDA</a:t>
            </a:r>
            <a:r>
              <a:rPr lang="en-US" sz="1400" dirty="0" smtClean="0"/>
              <a:t> </a:t>
            </a:r>
            <a:r>
              <a:rPr lang="en-US" sz="1400" dirty="0" err="1" smtClean="0"/>
              <a:t>Ka</a:t>
            </a:r>
            <a:r>
              <a:rPr lang="en-US" sz="1400" dirty="0" smtClean="0"/>
              <a:t>-band antenna deployment. </a:t>
            </a:r>
          </a:p>
          <a:p>
            <a:r>
              <a:rPr lang="en-US" sz="1400" dirty="0" smtClean="0"/>
              <a:t>42.7 </a:t>
            </a:r>
            <a:r>
              <a:rPr lang="en-US" sz="1400" dirty="0" err="1" smtClean="0"/>
              <a:t>dBi</a:t>
            </a:r>
            <a:r>
              <a:rPr lang="en-US" sz="1400" dirty="0" smtClean="0"/>
              <a:t>. Heritage: </a:t>
            </a:r>
            <a:r>
              <a:rPr lang="en-US" sz="1400" dirty="0" err="1" smtClean="0"/>
              <a:t>RainCube</a:t>
            </a:r>
            <a:r>
              <a:rPr lang="en-US" sz="1400" dirty="0" smtClean="0"/>
              <a:t>, May 2018</a:t>
            </a:r>
          </a:p>
          <a:p>
            <a:endParaRPr lang="en-US" sz="1400" dirty="0" smtClean="0"/>
          </a:p>
        </p:txBody>
      </p:sp>
      <p:pic>
        <p:nvPicPr>
          <p:cNvPr id="6" name="Kapda IMG_5119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987" y="2406903"/>
            <a:ext cx="5165492" cy="2905523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299307"/>
              </p:ext>
            </p:extLst>
          </p:nvPr>
        </p:nvGraphicFramePr>
        <p:xfrm>
          <a:off x="6096000" y="2371436"/>
          <a:ext cx="543877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7" imgW="5438553" imgH="2943461" progId="Excel.Sheet.12">
                  <p:embed/>
                </p:oleObj>
              </mc:Choice>
              <mc:Fallback>
                <p:oleObj name="Worksheet" r:id="rId7" imgW="5438553" imgH="294346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0" y="2371436"/>
                        <a:ext cx="5438775" cy="294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87762" y="2002104"/>
            <a:ext cx="39470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Other Hi-Gain Antennas – not inclusive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37673" y="5661891"/>
            <a:ext cx="1028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Designed to deploy, some can be re-enforced to mount pre-deployed.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aspect that makes some of these low TRL is the mechanical/ deployment/ environmental aspect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More testing is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DSN – new LAPS tool: costing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968154" y="2092569"/>
            <a:ext cx="26816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Available to all NASA centers to access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Note: MSPA available, 2 for the price of 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Shows Setup and Teardown times, affects cost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Choose tracking options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Define Service, Event, Request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View Schedule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Click to calculate cost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Save profile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626"/>
            <a:ext cx="8793869" cy="525837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38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14764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454" y="863890"/>
            <a:ext cx="10515600" cy="983384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 smtClean="0"/>
              <a:t>DSN – new LAPS tool: costing 2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49208" y="4172596"/>
            <a:ext cx="3586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Check the AO if this applies: “NASA </a:t>
            </a:r>
            <a:r>
              <a:rPr lang="en-US" dirty="0"/>
              <a:t>missions that use standard services will not be charged by </a:t>
            </a:r>
            <a:r>
              <a:rPr lang="en-US" dirty="0" err="1"/>
              <a:t>SCaN</a:t>
            </a:r>
            <a:r>
              <a:rPr lang="en-US" dirty="0"/>
              <a:t> </a:t>
            </a:r>
            <a:r>
              <a:rPr lang="en-US" dirty="0" smtClean="0"/>
              <a:t>for recurring </a:t>
            </a:r>
            <a:r>
              <a:rPr lang="en-US" dirty="0"/>
              <a:t>cost for aperture or per-minute fees. Some fees may </a:t>
            </a:r>
            <a:r>
              <a:rPr lang="en-US" dirty="0" smtClean="0"/>
              <a:t>apply.” </a:t>
            </a:r>
          </a:p>
          <a:p>
            <a:endParaRPr lang="en-US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79729-03F4-4C0C-950E-ABC1E318C97A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1" y="1539680"/>
            <a:ext cx="10058400" cy="2556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83" y="3811372"/>
            <a:ext cx="5709871" cy="29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12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785</Words>
  <Application>Microsoft Office PowerPoint</Application>
  <PresentationFormat>Widescreen</PresentationFormat>
  <Paragraphs>126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Office Theme</vt:lpstr>
      <vt:lpstr>Worksheet</vt:lpstr>
      <vt:lpstr>Marta  Shelton, ASE, NASA WFF</vt:lpstr>
      <vt:lpstr>Deep Space Comm with CubeSats</vt:lpstr>
      <vt:lpstr>Data Rates, RF – Venus </vt:lpstr>
      <vt:lpstr>Data Rates, RF – Mars </vt:lpstr>
      <vt:lpstr>RF – How many frequency bands? </vt:lpstr>
      <vt:lpstr>Universal Space Transponder – specs </vt:lpstr>
      <vt:lpstr>Antennas: To deploy or Not–to-deploy </vt:lpstr>
      <vt:lpstr>DSN – new LAPS tool: costing</vt:lpstr>
      <vt:lpstr>DSN – new LAPS tool: costing 2</vt:lpstr>
      <vt:lpstr>Optical Communications</vt:lpstr>
    </vt:vector>
  </TitlesOfParts>
  <Company>AETD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Marta  Shelton, ASE, NASA WFF</dc:title>
  <dc:creator>Shelton, Marta B. (WFF-5690)</dc:creator>
  <cp:lastModifiedBy>Shelton, Marta B. (WFF-5690)</cp:lastModifiedBy>
  <cp:revision>47</cp:revision>
  <dcterms:created xsi:type="dcterms:W3CDTF">2018-08-14T14:10:35Z</dcterms:created>
  <dcterms:modified xsi:type="dcterms:W3CDTF">2018-08-15T13:04:38Z</dcterms:modified>
</cp:coreProperties>
</file>