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01" r:id="rId3"/>
    <p:sldId id="267" r:id="rId4"/>
    <p:sldId id="403" r:id="rId5"/>
    <p:sldId id="396" r:id="rId6"/>
    <p:sldId id="279" r:id="rId7"/>
    <p:sldId id="268" r:id="rId8"/>
    <p:sldId id="273" r:id="rId9"/>
    <p:sldId id="271" r:id="rId10"/>
    <p:sldId id="364" r:id="rId11"/>
    <p:sldId id="350" r:id="rId12"/>
    <p:sldId id="355" r:id="rId13"/>
    <p:sldId id="395" r:id="rId14"/>
    <p:sldId id="392" r:id="rId15"/>
    <p:sldId id="258" r:id="rId16"/>
    <p:sldId id="402" r:id="rId17"/>
    <p:sldId id="280" r:id="rId18"/>
    <p:sldId id="399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50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0DC8F-B7BA-49B3-9BBD-29E687F5B884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52728-04EC-4D47-8EEA-218F05983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0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E6C30-1E34-4429-A44B-36002FEDFF7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7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6869" y="1116583"/>
            <a:ext cx="7885043" cy="181552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>
                <a:latin typeface="Franklin Gothic Demi" panose="020B07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9" y="3060990"/>
            <a:ext cx="7885044" cy="17845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034" y="847856"/>
            <a:ext cx="3654007" cy="162603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25973" y="1116583"/>
            <a:ext cx="45719" cy="4123327"/>
          </a:xfrm>
          <a:prstGeom prst="rect">
            <a:avLst/>
          </a:prstGeom>
          <a:gradFill>
            <a:gsLst>
              <a:gs pos="0">
                <a:schemeClr val="bg1"/>
              </a:gs>
              <a:gs pos="33000">
                <a:schemeClr val="accent4"/>
              </a:gs>
              <a:gs pos="72000">
                <a:schemeClr val="accent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2E6B21-1CC4-4EE4-A552-9BE583017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8" y="6356350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2018 Interplanetary Small Satellite Conference Pasadena, CA   -    May 7,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54D4A7-93C2-4959-873A-E15941041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AC66BC-C60A-4313-ADAF-819634E9B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415" y="127764"/>
            <a:ext cx="8122257" cy="1173853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272"/>
            <a:ext cx="10515600" cy="4672691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>
              <a:defRPr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>
              <a:defRPr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>
              <a:defRPr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08" y="107192"/>
            <a:ext cx="2370241" cy="105475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6200000" flipH="1">
            <a:off x="6073141" y="-3888828"/>
            <a:ext cx="45719" cy="10552585"/>
          </a:xfrm>
          <a:prstGeom prst="rect">
            <a:avLst/>
          </a:prstGeom>
          <a:gradFill>
            <a:gsLst>
              <a:gs pos="0">
                <a:schemeClr val="bg1"/>
              </a:gs>
              <a:gs pos="33000">
                <a:schemeClr val="accent4"/>
              </a:gs>
              <a:gs pos="68000">
                <a:schemeClr val="accent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F180953-8348-42D5-8BC7-1595132ED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8" y="6356350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2018 Interplanetary Small Satellite Conference Pasadena, CA   -    May 7,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531A929-0A1E-46C6-8678-854B91FEE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700824D-9222-4CFE-85E8-04FB51A80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5EBADD-D691-4567-8B1D-CA1CCD3AB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8" y="6356350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2018 Interplanetary Small Satellite Conference Pasadena, CA   -    May 7,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D8166D-B6C4-4EFB-9FD0-FD07331A5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A4CD3A-7C89-4160-B7CC-FC993B203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066800" y="1460808"/>
            <a:ext cx="10058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199" y="6288876"/>
            <a:ext cx="83265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F883F3A-2BA2-4EEF-9E27-8753A1353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10491" y="503671"/>
            <a:ext cx="10515600" cy="621319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931083" y="1713461"/>
            <a:ext cx="10463213" cy="4322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695624-5503-475E-9B09-9BA22D144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8" y="6356350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2018 Interplanetary Small Satellite Conference Pasadena, CA   -    May 7,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17F06-FD91-4495-A60C-D48A5B29F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062104-34B1-4DD1-B8D0-36750EA5AC0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4AC89-299C-4737-A74F-A70AE5B0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0800" y="4805137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Competition 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2F16-EF02-6D4E-90E3-0A116E9D55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AD22C9-B44A-44B4-9855-6E200513D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598" y="6508750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2018 Interplanetary Small Satellite Conference Pasadena, CA   -    May 7,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6970F1-5424-4DFF-BB93-4BC47BF4D72A}"/>
              </a:ext>
            </a:extLst>
          </p:cNvPr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7AE523-4670-4ECE-AFAC-89B6CF718793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D4AC89-299C-4737-A74F-A70AE5B0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2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8" y="6356350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2018 Interplanetary Small Satellite Conference Pasadena, CA   -    May 7,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5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Book" panose="020B0503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bailey@mmadesignllc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70" y="914215"/>
            <a:ext cx="7885043" cy="2514785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Franklin Gothic Medium" panose="020B0603020102020204" pitchFamily="34" charset="0"/>
              </a:rPr>
              <a:t>BIG Power</a:t>
            </a:r>
            <a:br>
              <a:rPr lang="en-US" sz="6600" b="1" dirty="0">
                <a:latin typeface="Franklin Gothic Medium" panose="020B0603020102020204" pitchFamily="34" charset="0"/>
              </a:rPr>
            </a:br>
            <a:r>
              <a:rPr lang="en-US" sz="6600" b="1" dirty="0">
                <a:latin typeface="Franklin Gothic Medium" panose="020B0603020102020204" pitchFamily="34" charset="0"/>
              </a:rPr>
              <a:t>BIG Aperture</a:t>
            </a:r>
            <a:br>
              <a:rPr lang="en-US" sz="4000" dirty="0">
                <a:latin typeface="Franklin Gothic Medium" panose="020B0603020102020204" pitchFamily="34" charset="0"/>
              </a:rPr>
            </a:br>
            <a:r>
              <a:rPr lang="en-US" sz="4000" dirty="0">
                <a:latin typeface="Franklin Gothic Medium" panose="020B0603020102020204" pitchFamily="34" charset="0"/>
              </a:rPr>
              <a:t>small satellite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4320" y="4211782"/>
            <a:ext cx="7885044" cy="148416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rPr>
              <a:t>Mark Bailey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 of Business Development, MMA Design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mbailey@mmadesignllc.com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303-877-4119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1956716-8175-45DD-859E-5E1C1FC0C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8" y="6356350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60A2B54-9AA7-4FB3-8A23-CF2A59CF8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MMA Design, LLC Proprietary Information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B76EB03-53E4-410A-9070-8EA79EC05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9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26EB45-AF2F-4942-9F48-3F0ADC692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6869" y="908857"/>
            <a:ext cx="8226709" cy="4488873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Frequency Specific </a:t>
            </a:r>
            <a:br>
              <a:rPr lang="en-US" sz="4800" dirty="0"/>
            </a:br>
            <a:r>
              <a:rPr lang="en-US" sz="4800" dirty="0"/>
              <a:t>MMA Deployable </a:t>
            </a:r>
            <a:br>
              <a:rPr lang="en-US" sz="4800" dirty="0"/>
            </a:br>
            <a:r>
              <a:rPr lang="en-US" sz="4800" dirty="0"/>
              <a:t>High-Gain </a:t>
            </a:r>
            <a:r>
              <a:rPr lang="en-US" sz="4800" dirty="0" err="1"/>
              <a:t>Reflectarray</a:t>
            </a:r>
            <a:br>
              <a:rPr lang="en-US" sz="4800" dirty="0"/>
            </a:br>
            <a:r>
              <a:rPr lang="en-US" sz="4000" dirty="0"/>
              <a:t>(</a:t>
            </a:r>
            <a:r>
              <a:rPr lang="en-US" sz="4000" dirty="0" err="1"/>
              <a:t>D</a:t>
            </a:r>
            <a:r>
              <a:rPr lang="en-US" sz="4000" cap="none" dirty="0" err="1"/>
              <a:t>a</a:t>
            </a:r>
            <a:r>
              <a:rPr lang="en-US" sz="4000" dirty="0" err="1"/>
              <a:t>HGR</a:t>
            </a:r>
            <a:r>
              <a:rPr lang="en-US" sz="4000" dirty="0"/>
              <a:t>)</a:t>
            </a:r>
            <a:br>
              <a:rPr lang="en-US" sz="4000" dirty="0"/>
            </a:br>
            <a:r>
              <a:rPr lang="en-US" sz="4000" dirty="0"/>
              <a:t>(1U+)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942A55A-272B-4ADC-AF86-633E713AB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C26B9B4-F60B-48B2-9EED-6A2B21CE6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18C441-01FE-4A5C-A8EB-94F355662651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38230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0" y="1"/>
            <a:ext cx="8370888" cy="100012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latin typeface="+mn-lt"/>
                <a:cs typeface="Baskerville"/>
              </a:rPr>
            </a:br>
            <a:r>
              <a:rPr lang="en-US" dirty="0">
                <a:latin typeface="+mn-lt"/>
                <a:cs typeface="Baskerville"/>
              </a:rPr>
              <a:t> </a:t>
            </a:r>
            <a:r>
              <a:rPr lang="en-US" sz="4900" dirty="0">
                <a:cs typeface="Baskerville"/>
              </a:rPr>
              <a:t>Deployable High Gain </a:t>
            </a:r>
            <a:r>
              <a:rPr lang="en-US" sz="4900" dirty="0" err="1">
                <a:cs typeface="Baskerville"/>
              </a:rPr>
              <a:t>Reflectarray</a:t>
            </a:r>
            <a:r>
              <a:rPr lang="en-US" sz="4900" dirty="0">
                <a:cs typeface="Baskerville"/>
              </a:rPr>
              <a:t> (</a:t>
            </a:r>
            <a:r>
              <a:rPr lang="en-US" sz="4900" dirty="0" err="1">
                <a:cs typeface="Baskerville"/>
              </a:rPr>
              <a:t>D</a:t>
            </a:r>
            <a:r>
              <a:rPr lang="en-US" sz="4900" cap="none" dirty="0" err="1">
                <a:cs typeface="Baskerville"/>
              </a:rPr>
              <a:t>a</a:t>
            </a:r>
            <a:r>
              <a:rPr lang="en-US" sz="4900" dirty="0" err="1">
                <a:cs typeface="Baskerville"/>
              </a:rPr>
              <a:t>HGR</a:t>
            </a:r>
            <a:r>
              <a:rPr lang="en-US" sz="4900" dirty="0">
                <a:cs typeface="Baskerville"/>
              </a:rPr>
              <a:t>)</a:t>
            </a:r>
          </a:p>
        </p:txBody>
      </p:sp>
      <p:sp>
        <p:nvSpPr>
          <p:cNvPr id="35843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1436688"/>
            <a:ext cx="7162800" cy="5192712"/>
          </a:xfrm>
        </p:spPr>
        <p:txBody>
          <a:bodyPr/>
          <a:lstStyle/>
          <a:p>
            <a:pPr lvl="1">
              <a:lnSpc>
                <a:spcPct val="95000"/>
              </a:lnSpc>
              <a:spcBef>
                <a:spcPts val="363"/>
              </a:spcBef>
            </a:pPr>
            <a:r>
              <a:rPr lang="en-US" altLang="en-US" sz="2000" dirty="0">
                <a:ea typeface="MS PGothic" panose="020B0600070205080204" pitchFamily="34" charset="-128"/>
              </a:rPr>
              <a:t>Patent-pending designs create </a:t>
            </a:r>
            <a:r>
              <a:rPr lang="en-US" altLang="en-US" sz="2000" dirty="0" err="1">
                <a:ea typeface="MS PGothic" panose="020B0600070205080204" pitchFamily="34" charset="-128"/>
              </a:rPr>
              <a:t>reflectarray</a:t>
            </a:r>
            <a:r>
              <a:rPr lang="en-US" altLang="en-US" sz="2000" dirty="0">
                <a:ea typeface="MS PGothic" panose="020B0600070205080204" pitchFamily="34" charset="-128"/>
              </a:rPr>
              <a:t> on thin film membranes</a:t>
            </a:r>
          </a:p>
          <a:p>
            <a:pPr lvl="2">
              <a:lnSpc>
                <a:spcPct val="95000"/>
              </a:lnSpc>
              <a:spcBef>
                <a:spcPts val="363"/>
              </a:spcBef>
              <a:buFont typeface="Courier New" panose="02070309020205020404" pitchFamily="49" charset="0"/>
              <a:buChar char="o"/>
            </a:pPr>
            <a:r>
              <a:rPr lang="en-US" altLang="en-US" sz="1800" dirty="0">
                <a:ea typeface="MS PGothic" panose="020B0600070205080204" pitchFamily="34" charset="-128"/>
              </a:rPr>
              <a:t>Leverages high TRL design elements</a:t>
            </a:r>
          </a:p>
          <a:p>
            <a:pPr lvl="3">
              <a:lnSpc>
                <a:spcPct val="105000"/>
              </a:lnSpc>
              <a:spcBef>
                <a:spcPts val="363"/>
              </a:spcBef>
              <a:buFont typeface="Wingdings" panose="05000000000000000000" pitchFamily="2" charset="2"/>
              <a:buChar char="§"/>
            </a:pPr>
            <a:r>
              <a:rPr lang="en-US" altLang="en-US" sz="1600" dirty="0">
                <a:ea typeface="MS PGothic" panose="020B0600070205080204" pitchFamily="34" charset="-128"/>
              </a:rPr>
              <a:t>TRL-9 </a:t>
            </a:r>
            <a:r>
              <a:rPr lang="en-US" altLang="en-US" sz="1600" dirty="0" err="1">
                <a:ea typeface="MS PGothic" panose="020B0600070205080204" pitchFamily="34" charset="-128"/>
              </a:rPr>
              <a:t>dragNET</a:t>
            </a:r>
            <a:r>
              <a:rPr lang="en-US" altLang="en-US" sz="1600" dirty="0">
                <a:ea typeface="MS PGothic" panose="020B0600070205080204" pitchFamily="34" charset="-128"/>
              </a:rPr>
              <a:t> De-orbit System and launch restraints</a:t>
            </a:r>
          </a:p>
          <a:p>
            <a:pPr lvl="3">
              <a:lnSpc>
                <a:spcPct val="105000"/>
              </a:lnSpc>
              <a:spcBef>
                <a:spcPts val="363"/>
              </a:spcBef>
              <a:buFont typeface="Wingdings" panose="05000000000000000000" pitchFamily="2" charset="2"/>
              <a:buChar char="§"/>
            </a:pPr>
            <a:r>
              <a:rPr lang="en-US" altLang="en-US" sz="1600" dirty="0">
                <a:ea typeface="MS PGothic" panose="020B0600070205080204" pitchFamily="34" charset="-128"/>
              </a:rPr>
              <a:t>TRL-8 FalconSAT-7 diffractive optical membrane</a:t>
            </a:r>
          </a:p>
          <a:p>
            <a:pPr lvl="4">
              <a:lnSpc>
                <a:spcPct val="105000"/>
              </a:lnSpc>
              <a:spcBef>
                <a:spcPts val="363"/>
              </a:spcBef>
              <a:buFont typeface="Franklin Gothic Book" panose="020B0503020102020204" pitchFamily="34" charset="0"/>
              <a:buChar char="–"/>
            </a:pPr>
            <a:r>
              <a:rPr lang="en-US" altLang="en-US" sz="1600" dirty="0">
                <a:ea typeface="MS PGothic" panose="020B0600070205080204" pitchFamily="34" charset="-128"/>
              </a:rPr>
              <a:t>TRL-9 in 2018</a:t>
            </a:r>
          </a:p>
          <a:p>
            <a:pPr lvl="3">
              <a:lnSpc>
                <a:spcPct val="105000"/>
              </a:lnSpc>
              <a:spcBef>
                <a:spcPts val="363"/>
              </a:spcBef>
              <a:buFont typeface="Wingdings" panose="05000000000000000000" pitchFamily="2" charset="2"/>
              <a:buChar char="§"/>
            </a:pPr>
            <a:r>
              <a:rPr lang="en-US" altLang="en-US" sz="1600" dirty="0">
                <a:ea typeface="MS PGothic" panose="020B0600070205080204" pitchFamily="34" charset="-128"/>
              </a:rPr>
              <a:t>Flight heritage composite tapes</a:t>
            </a:r>
          </a:p>
          <a:p>
            <a:pPr lvl="4">
              <a:lnSpc>
                <a:spcPct val="105000"/>
              </a:lnSpc>
              <a:spcBef>
                <a:spcPts val="363"/>
              </a:spcBef>
              <a:buFont typeface="Franklin Gothic Book" panose="020B0503020102020204" pitchFamily="34" charset="0"/>
              <a:buChar char="–"/>
            </a:pPr>
            <a:r>
              <a:rPr lang="en-US" altLang="en-US" sz="1600" dirty="0">
                <a:ea typeface="MS PGothic" panose="020B0600070205080204" pitchFamily="34" charset="-128"/>
              </a:rPr>
              <a:t>Full tape deployer at TRL-9 in 2018/19</a:t>
            </a:r>
          </a:p>
          <a:p>
            <a:pPr lvl="2">
              <a:lnSpc>
                <a:spcPct val="95000"/>
              </a:lnSpc>
              <a:spcBef>
                <a:spcPts val="363"/>
              </a:spcBef>
              <a:buFont typeface="Courier New" panose="02070309020205020404" pitchFamily="49" charset="0"/>
              <a:buChar char="o"/>
            </a:pPr>
            <a:r>
              <a:rPr lang="en-US" altLang="en-US" sz="1800" dirty="0">
                <a:ea typeface="MS PGothic" panose="020B0600070205080204" pitchFamily="34" charset="-128"/>
              </a:rPr>
              <a:t>Efficiency comparable to rigid reflectors (~60%)</a:t>
            </a:r>
          </a:p>
          <a:p>
            <a:pPr lvl="2">
              <a:lnSpc>
                <a:spcPct val="95000"/>
              </a:lnSpc>
              <a:spcBef>
                <a:spcPts val="363"/>
              </a:spcBef>
              <a:buFont typeface="Courier New" panose="02070309020205020404" pitchFamily="49" charset="0"/>
              <a:buChar char="o"/>
            </a:pPr>
            <a:r>
              <a:rPr lang="en-US" altLang="en-US" sz="1800" dirty="0">
                <a:ea typeface="MS PGothic" panose="020B0600070205080204" pitchFamily="34" charset="-128"/>
              </a:rPr>
              <a:t>Frequencies up to Ka-Band </a:t>
            </a:r>
          </a:p>
          <a:p>
            <a:pPr lvl="3">
              <a:lnSpc>
                <a:spcPct val="105000"/>
              </a:lnSpc>
              <a:spcBef>
                <a:spcPts val="363"/>
              </a:spcBef>
              <a:buFont typeface="Wingdings" panose="05000000000000000000" pitchFamily="2" charset="2"/>
              <a:buChar char="§"/>
            </a:pPr>
            <a:r>
              <a:rPr lang="en-US" altLang="en-US" sz="1600" dirty="0">
                <a:ea typeface="MS PGothic" panose="020B0600070205080204" pitchFamily="34" charset="-128"/>
              </a:rPr>
              <a:t>Possibly higher, aperture dependent</a:t>
            </a:r>
          </a:p>
          <a:p>
            <a:pPr lvl="2">
              <a:lnSpc>
                <a:spcPct val="95000"/>
              </a:lnSpc>
              <a:spcBef>
                <a:spcPts val="363"/>
              </a:spcBef>
              <a:buFont typeface="Courier New" panose="02070309020205020404" pitchFamily="49" charset="0"/>
              <a:buChar char="o"/>
            </a:pPr>
            <a:r>
              <a:rPr lang="en-US" altLang="en-US" sz="1800" dirty="0">
                <a:ea typeface="MS PGothic" panose="020B0600070205080204" pitchFamily="34" charset="-128"/>
              </a:rPr>
              <a:t>Membrane Reflectarray technology allows flat/planar surfaces instead of parabolic/curved, trading large bandwidth for reduced complexity</a:t>
            </a:r>
          </a:p>
          <a:p>
            <a:pPr marL="914400" lvl="2" indent="0">
              <a:lnSpc>
                <a:spcPct val="95000"/>
              </a:lnSpc>
              <a:spcBef>
                <a:spcPts val="363"/>
              </a:spcBef>
              <a:buNone/>
            </a:pPr>
            <a:endParaRPr lang="en-US" altLang="en-US" sz="1800" dirty="0">
              <a:ea typeface="MS PGothic" panose="020B0600070205080204" pitchFamily="34" charset="-128"/>
            </a:endParaRPr>
          </a:p>
          <a:p>
            <a:pPr lvl="3">
              <a:lnSpc>
                <a:spcPct val="95000"/>
              </a:lnSpc>
              <a:spcBef>
                <a:spcPts val="363"/>
              </a:spcBef>
              <a:buFont typeface="Arial" panose="020B0604020202020204" pitchFamily="34" charset="0"/>
              <a:buChar char="–"/>
            </a:pPr>
            <a:endParaRPr lang="en-US" altLang="en-US" sz="1200" dirty="0">
              <a:ea typeface="MS PGothic" panose="020B0600070205080204" pitchFamily="34" charset="-128"/>
            </a:endParaRP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9224963" y="35480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9848850" y="39909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7837488" y="3505200"/>
            <a:ext cx="2819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200" dirty="0">
                <a:latin typeface="Franklin Gothic Demi" panose="020B0703020102020204" pitchFamily="34" charset="0"/>
              </a:rPr>
              <a:t>P- </a:t>
            </a:r>
            <a:r>
              <a:rPr lang="en-US" altLang="en-US" sz="1200" dirty="0" err="1">
                <a:latin typeface="Franklin Gothic Demi" panose="020B0703020102020204" pitchFamily="34" charset="0"/>
              </a:rPr>
              <a:t>DaHGR</a:t>
            </a:r>
            <a:r>
              <a:rPr lang="en-US" altLang="en-US" sz="1200" dirty="0">
                <a:latin typeface="Franklin Gothic Demi" panose="020B0703020102020204" pitchFamily="34" charset="0"/>
              </a:rPr>
              <a:t> Antenna Architecture </a:t>
            </a:r>
            <a:br>
              <a:rPr lang="en-US" altLang="en-US" sz="1200" dirty="0">
                <a:latin typeface="Franklin Gothic Demi" panose="020B0703020102020204" pitchFamily="34" charset="0"/>
              </a:rPr>
            </a:br>
            <a:r>
              <a:rPr lang="en-US" altLang="en-US" sz="1200" dirty="0">
                <a:latin typeface="Franklin Gothic Demi" panose="020B0703020102020204" pitchFamily="34" charset="0"/>
              </a:rPr>
              <a:t>(patent pending)</a:t>
            </a:r>
          </a:p>
        </p:txBody>
      </p:sp>
      <p:sp>
        <p:nvSpPr>
          <p:cNvPr id="35848" name="TextBox 12"/>
          <p:cNvSpPr txBox="1">
            <a:spLocks noChangeArrowheads="1"/>
          </p:cNvSpPr>
          <p:nvPr/>
        </p:nvSpPr>
        <p:spPr bwMode="auto">
          <a:xfrm>
            <a:off x="9042400" y="56832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850" name="Text Box 5"/>
          <p:cNvSpPr txBox="1">
            <a:spLocks noChangeArrowheads="1"/>
          </p:cNvSpPr>
          <p:nvPr/>
        </p:nvSpPr>
        <p:spPr bwMode="auto">
          <a:xfrm>
            <a:off x="8343206" y="5743576"/>
            <a:ext cx="1981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200">
                <a:latin typeface="Franklin Gothic Demi" panose="020B0703020102020204" pitchFamily="34" charset="0"/>
              </a:rPr>
              <a:t>T-DaHGR Antenna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200">
                <a:latin typeface="Franklin Gothic Demi" panose="020B0703020102020204" pitchFamily="34" charset="0"/>
              </a:rPr>
              <a:t>(patent pending)</a:t>
            </a:r>
          </a:p>
        </p:txBody>
      </p:sp>
      <p:pic>
        <p:nvPicPr>
          <p:cNvPr id="35851" name="Picture 1" descr="T-DaHGR - Image 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106" y="3810000"/>
            <a:ext cx="37973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2" descr="P - Image 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85" y="1411288"/>
            <a:ext cx="40735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37E929-47A5-415D-A7EF-8CCFE00BF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7F7FC0-AD63-45A0-96B1-C06A6ED59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78A4038-13AD-4136-B3B1-4A237778E146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317805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6C280-4E76-44B8-8142-499D6A3996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8728">
            <a:off x="5694595" y="3069118"/>
            <a:ext cx="5832008" cy="2399628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7151"/>
            <a:ext cx="9144000" cy="99377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Baskerville"/>
              </a:rPr>
              <a:t>T-</a:t>
            </a:r>
            <a:r>
              <a:rPr lang="en-US" dirty="0" err="1">
                <a:cs typeface="Baskerville"/>
              </a:rPr>
              <a:t>D</a:t>
            </a:r>
            <a:r>
              <a:rPr lang="en-US" cap="none" dirty="0" err="1">
                <a:cs typeface="Baskerville"/>
              </a:rPr>
              <a:t>a</a:t>
            </a:r>
            <a:r>
              <a:rPr lang="en-US" dirty="0" err="1">
                <a:cs typeface="Baskerville"/>
              </a:rPr>
              <a:t>HGR</a:t>
            </a:r>
            <a:r>
              <a:rPr lang="en-US" dirty="0">
                <a:cs typeface="Baskerville"/>
              </a:rPr>
              <a:t> Overview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4495800" cy="495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>
                <a:ea typeface="MS PGothic" panose="020B0600070205080204" pitchFamily="34" charset="-128"/>
              </a:rPr>
              <a:t>UHF–Ka band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ea typeface="MS PGothic" panose="020B0600070205080204" pitchFamily="34" charset="-128"/>
              </a:rPr>
              <a:t>High stiffness</a:t>
            </a:r>
            <a:endParaRPr lang="en-US" altLang="en-US" sz="1400" dirty="0">
              <a:ea typeface="MS PGothic" panose="020B0600070205080204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altLang="en-US" sz="2400" dirty="0">
                <a:ea typeface="MS PGothic" panose="020B0600070205080204" pitchFamily="34" charset="-128"/>
              </a:rPr>
              <a:t>Low RF losses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>
                <a:ea typeface="MS PGothic" panose="020B0600070205080204" pitchFamily="34" charset="-128"/>
              </a:rPr>
              <a:t>Equivalent to conventional reflectors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ea typeface="MS PGothic" panose="020B0600070205080204" pitchFamily="34" charset="-128"/>
              </a:rPr>
              <a:t>Up to 20+% bandwidth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ea typeface="MS PGothic" panose="020B0600070205080204" pitchFamily="34" charset="-128"/>
              </a:rPr>
              <a:t>Thermally stable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ea typeface="MS PGothic" panose="020B0600070205080204" pitchFamily="34" charset="-128"/>
              </a:rPr>
              <a:t>1 – 20 m aperture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ea typeface="MS PGothic" panose="020B0600070205080204" pitchFamily="34" charset="-128"/>
              </a:rPr>
              <a:t>0.5 - 1.00 m</a:t>
            </a:r>
            <a:r>
              <a:rPr lang="en-US" altLang="en-US" sz="2400" baseline="30000" dirty="0">
                <a:ea typeface="MS PGothic" panose="020B0600070205080204" pitchFamily="34" charset="-128"/>
              </a:rPr>
              <a:t>2</a:t>
            </a:r>
            <a:r>
              <a:rPr lang="en-US" altLang="en-US" sz="2400" dirty="0">
                <a:ea typeface="MS PGothic" panose="020B0600070205080204" pitchFamily="34" charset="-128"/>
              </a:rPr>
              <a:t>/U packing efficiency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ea typeface="MS PGothic" panose="020B0600070205080204" pitchFamily="34" charset="-128"/>
              </a:rPr>
              <a:t>1U – 25U volume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CA0E449-5268-473A-BF28-1F510A8CE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CB5E292-225A-43AA-997F-FDF3C459B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2F9C591-74A6-4AFC-A79D-EBFFC29784C3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28953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AAA19-219C-4D63-A33E-40F548AA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415" y="127764"/>
            <a:ext cx="8972385" cy="1173853"/>
          </a:xfrm>
        </p:spPr>
        <p:txBody>
          <a:bodyPr>
            <a:noAutofit/>
          </a:bodyPr>
          <a:lstStyle/>
          <a:p>
            <a:r>
              <a:rPr lang="en-US" dirty="0"/>
              <a:t>Top Level System </a:t>
            </a:r>
            <a:br>
              <a:rPr lang="en-US" dirty="0"/>
            </a:br>
            <a:r>
              <a:rPr lang="en-US" dirty="0"/>
              <a:t>Working Requirements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875801-B5C4-4875-A4B8-91994B077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73246"/>
              </p:ext>
            </p:extLst>
          </p:nvPr>
        </p:nvGraphicFramePr>
        <p:xfrm>
          <a:off x="1099458" y="1981200"/>
          <a:ext cx="4375858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920">
                  <a:extLst>
                    <a:ext uri="{9D8B030D-6E8A-4147-A177-3AD203B41FA5}">
                      <a16:colId xmlns:a16="http://schemas.microsoft.com/office/drawing/2014/main" val="832133578"/>
                    </a:ext>
                  </a:extLst>
                </a:gridCol>
                <a:gridCol w="2057938">
                  <a:extLst>
                    <a:ext uri="{9D8B030D-6E8A-4147-A177-3AD203B41FA5}">
                      <a16:colId xmlns:a16="http://schemas.microsoft.com/office/drawing/2014/main" val="1705147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Franklin Gothic Demi" panose="020B0703020102020204" pitchFamily="34" charset="0"/>
                        </a:rPr>
                        <a:t>Parameter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Franklin Gothic Demi" panose="020B0703020102020204" pitchFamily="34" charset="0"/>
                        </a:rPr>
                        <a:t>Estimated Performance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4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Mass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≤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31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Stowed Volume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100 x 100 x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84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Deployment Duration (sec)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&lt;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37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Active Aperture Area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≥ 1 meter diameter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002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Center Frequency (GHz)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8.2 - 8.45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822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Gain (</a:t>
                      </a:r>
                      <a:r>
                        <a:rPr lang="en-US" sz="1200" dirty="0" err="1">
                          <a:latin typeface="Franklin Gothic Book" panose="020B0503020102020204" pitchFamily="34" charset="0"/>
                        </a:rPr>
                        <a:t>dBi</a:t>
                      </a:r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&gt; 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36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Franklin Gothic Book" panose="020B0503020102020204" pitchFamily="34" charset="0"/>
                        </a:rPr>
                        <a:t>Beamwidth</a:t>
                      </a:r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 (degrees)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791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Bandwidth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&gt;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7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Return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Franklin Gothic Book" panose="020B0503020102020204" pitchFamily="34" charset="0"/>
                        </a:rPr>
                        <a:t>&lt; 2:1 VSWR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4457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D4F161-C6AA-4B97-9803-614F0D2032D8}"/>
              </a:ext>
            </a:extLst>
          </p:cNvPr>
          <p:cNvSpPr txBox="1"/>
          <p:nvPr/>
        </p:nvSpPr>
        <p:spPr>
          <a:xfrm>
            <a:off x="7658619" y="53818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T-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DaHGR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5B88D-2835-481A-B907-E70F2CB42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5157" y="2125598"/>
            <a:ext cx="4527235" cy="317238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553D85C-D601-4781-B6C2-D11F1FF32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937D51-3FA4-4673-BB33-3620B3C7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C069649-2067-4B6D-B9FF-7BC4DAE0D7AC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119108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6F1F74-E1E3-4C18-8306-03E8B092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T-</a:t>
            </a:r>
            <a:r>
              <a:rPr lang="en-US" dirty="0" err="1"/>
              <a:t>DaHGR</a:t>
            </a:r>
            <a:r>
              <a:rPr lang="en-US" dirty="0"/>
              <a:t> System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168C0-6650-4FD9-B0F2-640E7F7F32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049" y="2449755"/>
            <a:ext cx="7022141" cy="2888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D79E02-52C0-4A8F-BB1F-346F1D04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87" y="4212750"/>
            <a:ext cx="1054537" cy="1134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659DE-BD43-4544-B4F8-F165C7A8E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052" y="4042402"/>
            <a:ext cx="2924053" cy="151502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AE7254-0E48-4C77-8F32-5D2C59263EC2}"/>
              </a:ext>
            </a:extLst>
          </p:cNvPr>
          <p:cNvCxnSpPr/>
          <p:nvPr/>
        </p:nvCxnSpPr>
        <p:spPr>
          <a:xfrm>
            <a:off x="2395696" y="4515592"/>
            <a:ext cx="3048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A91E6D-092F-4DCF-BFC7-B98E468FFAB4}"/>
              </a:ext>
            </a:extLst>
          </p:cNvPr>
          <p:cNvCxnSpPr/>
          <p:nvPr/>
        </p:nvCxnSpPr>
        <p:spPr>
          <a:xfrm>
            <a:off x="5638800" y="4572000"/>
            <a:ext cx="3048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904A3E-124D-4731-BBCE-3862EE61FB7E}"/>
              </a:ext>
            </a:extLst>
          </p:cNvPr>
          <p:cNvSpPr txBox="1"/>
          <p:nvPr/>
        </p:nvSpPr>
        <p:spPr>
          <a:xfrm>
            <a:off x="932664" y="538874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Stowed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53B44-4384-4F84-8A08-C48139429640}"/>
              </a:ext>
            </a:extLst>
          </p:cNvPr>
          <p:cNvSpPr txBox="1"/>
          <p:nvPr/>
        </p:nvSpPr>
        <p:spPr>
          <a:xfrm>
            <a:off x="3757352" y="5372757"/>
            <a:ext cx="1881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Restraint door released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D9C19-4A4C-409C-9005-AAFA809A837D}"/>
              </a:ext>
            </a:extLst>
          </p:cNvPr>
          <p:cNvSpPr txBox="1"/>
          <p:nvPr/>
        </p:nvSpPr>
        <p:spPr>
          <a:xfrm>
            <a:off x="7494849" y="533855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rPr>
              <a:t>Deployed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C982A2-FB19-4D75-8D2A-2813F74A88E9}"/>
              </a:ext>
            </a:extLst>
          </p:cNvPr>
          <p:cNvSpPr txBox="1"/>
          <p:nvPr/>
        </p:nvSpPr>
        <p:spPr>
          <a:xfrm>
            <a:off x="4687684" y="2368416"/>
            <a:ext cx="230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Primary Reflectarray Membrane</a:t>
            </a:r>
          </a:p>
          <a:p>
            <a:r>
              <a:rPr lang="en-US" sz="1200" dirty="0">
                <a:latin typeface="Franklin Gothic Book" panose="020B0503020102020204" pitchFamily="34" charset="0"/>
              </a:rPr>
              <a:t>(Active RF Area ~ 1M</a:t>
            </a:r>
            <a:r>
              <a:rPr lang="en-US" sz="1200" baseline="30000" dirty="0">
                <a:latin typeface="Franklin Gothic Book" panose="020B0503020102020204" pitchFamily="34" charset="0"/>
              </a:rPr>
              <a:t> </a:t>
            </a:r>
            <a:r>
              <a:rPr lang="en-US" sz="1200" dirty="0">
                <a:latin typeface="Franklin Gothic Book" panose="020B0503020102020204" pitchFamily="34" charset="0"/>
              </a:rPr>
              <a:t>diameter)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9C341D-06EE-44FA-9806-E9C1BB847FEA}"/>
              </a:ext>
            </a:extLst>
          </p:cNvPr>
          <p:cNvCxnSpPr>
            <a:cxnSpLocks/>
          </p:cNvCxnSpPr>
          <p:nvPr/>
        </p:nvCxnSpPr>
        <p:spPr>
          <a:xfrm>
            <a:off x="6351849" y="2717787"/>
            <a:ext cx="321623" cy="39226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1DE8A71-B4CD-4306-9756-B49767CCB32C}"/>
              </a:ext>
            </a:extLst>
          </p:cNvPr>
          <p:cNvSpPr txBox="1"/>
          <p:nvPr/>
        </p:nvSpPr>
        <p:spPr>
          <a:xfrm rot="16200000">
            <a:off x="506133" y="4721526"/>
            <a:ext cx="658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100 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CCE2B2-1F10-4DBC-B239-51298BC5297F}"/>
              </a:ext>
            </a:extLst>
          </p:cNvPr>
          <p:cNvSpPr txBox="1"/>
          <p:nvPr/>
        </p:nvSpPr>
        <p:spPr>
          <a:xfrm rot="18253581">
            <a:off x="687436" y="4154433"/>
            <a:ext cx="658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100 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CA89A7-28C9-4F2F-B903-77C08DEFCEAE}"/>
              </a:ext>
            </a:extLst>
          </p:cNvPr>
          <p:cNvSpPr txBox="1"/>
          <p:nvPr/>
        </p:nvSpPr>
        <p:spPr>
          <a:xfrm rot="472731">
            <a:off x="1434339" y="3938097"/>
            <a:ext cx="658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100 mm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90DBE9-E6E9-48AF-8FB4-A1A8951FF102}"/>
              </a:ext>
            </a:extLst>
          </p:cNvPr>
          <p:cNvCxnSpPr>
            <a:cxnSpLocks/>
          </p:cNvCxnSpPr>
          <p:nvPr/>
        </p:nvCxnSpPr>
        <p:spPr>
          <a:xfrm>
            <a:off x="1405096" y="4134592"/>
            <a:ext cx="609600" cy="78158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E50B205-F0A9-4AC0-AD43-92CBA25ECBA8}"/>
              </a:ext>
            </a:extLst>
          </p:cNvPr>
          <p:cNvCxnSpPr>
            <a:cxnSpLocks/>
          </p:cNvCxnSpPr>
          <p:nvPr/>
        </p:nvCxnSpPr>
        <p:spPr>
          <a:xfrm flipV="1">
            <a:off x="1033002" y="4228262"/>
            <a:ext cx="219694" cy="292200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EDE66A-1BA3-42F3-94FD-98D3C243CE39}"/>
              </a:ext>
            </a:extLst>
          </p:cNvPr>
          <p:cNvCxnSpPr>
            <a:cxnSpLocks/>
          </p:cNvCxnSpPr>
          <p:nvPr/>
        </p:nvCxnSpPr>
        <p:spPr>
          <a:xfrm flipV="1">
            <a:off x="1033872" y="4573935"/>
            <a:ext cx="0" cy="555085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1840D73-453B-4D08-B8A4-812F6C247387}"/>
              </a:ext>
            </a:extLst>
          </p:cNvPr>
          <p:cNvSpPr txBox="1"/>
          <p:nvPr/>
        </p:nvSpPr>
        <p:spPr>
          <a:xfrm>
            <a:off x="6894023" y="1604184"/>
            <a:ext cx="237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Secondary Reflectarray Membrane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315A92D-80DE-4F9F-A417-70990A793D77}"/>
              </a:ext>
            </a:extLst>
          </p:cNvPr>
          <p:cNvCxnSpPr>
            <a:cxnSpLocks/>
          </p:cNvCxnSpPr>
          <p:nvPr/>
        </p:nvCxnSpPr>
        <p:spPr>
          <a:xfrm>
            <a:off x="7875849" y="1916355"/>
            <a:ext cx="609600" cy="102135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A2808CE-B8E0-4BB9-93BF-1A53BFA6C748}"/>
              </a:ext>
            </a:extLst>
          </p:cNvPr>
          <p:cNvSpPr txBox="1"/>
          <p:nvPr/>
        </p:nvSpPr>
        <p:spPr>
          <a:xfrm>
            <a:off x="9622493" y="533855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RF Feed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B6F247-4610-455F-9834-6A9C0BF9674A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8486439" y="4024057"/>
            <a:ext cx="1136054" cy="145299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760B7A-616A-4116-AC5A-89997274B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E0467DB-E74C-46A5-A9C5-4E45861C9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8699F322-BB77-4371-BFCA-6722D174E90F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286914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FsHPF2_gqtkaPf2kI7HS4qWWbS6hNjkaNnMIKA2zuoS9GY5nnsnoJWucY_jw1Cd5pBMzusHAgv5_dyl1z7BHjUtp7DHI9KtEnIrfwhrfA_tjSIB9gcuy582zJwdfVX5cpVyQpqL9DA">
            <a:extLst>
              <a:ext uri="{FF2B5EF4-FFF2-40B4-BE49-F238E27FC236}">
                <a16:creationId xmlns:a16="http://schemas.microsoft.com/office/drawing/2014/main" id="{0985B17D-9B21-442A-819D-A3C4B1056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9312" y="1517590"/>
            <a:ext cx="2023489" cy="268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675972" y="1462066"/>
            <a:ext cx="4114800" cy="264380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Experiment Technical Information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00" b="1" u="sng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latin typeface="Franklin Gothic Demi" panose="020B0703020102020204" pitchFamily="34" charset="0"/>
              </a:rPr>
              <a:t>Apogee:  </a:t>
            </a:r>
            <a:r>
              <a:rPr lang="en-US" sz="1400" dirty="0">
                <a:latin typeface="Franklin Gothic Book" panose="020B0503020102020204" pitchFamily="34" charset="0"/>
              </a:rPr>
              <a:t>550 nominal +/- 50 km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latin typeface="Franklin Gothic Demi" panose="020B0703020102020204" pitchFamily="34" charset="0"/>
              </a:rPr>
              <a:t>Perigee:  </a:t>
            </a:r>
            <a:r>
              <a:rPr lang="en-US" sz="1400" dirty="0">
                <a:latin typeface="Franklin Gothic Book" panose="020B0503020102020204" pitchFamily="34" charset="0"/>
              </a:rPr>
              <a:t>550 nominal +/- 50 km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latin typeface="Franklin Gothic Demi" panose="020B0703020102020204" pitchFamily="34" charset="0"/>
              </a:rPr>
              <a:t>Inclination:  </a:t>
            </a:r>
            <a:r>
              <a:rPr lang="en-US" sz="1400" dirty="0">
                <a:latin typeface="Franklin Gothic Book" panose="020B0503020102020204" pitchFamily="34" charset="0"/>
              </a:rPr>
              <a:t>55 nominal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latin typeface="Franklin Gothic Demi" panose="020B0703020102020204" pitchFamily="34" charset="0"/>
              </a:rPr>
              <a:t>Mass:  </a:t>
            </a:r>
            <a:r>
              <a:rPr lang="en-US" sz="1400" dirty="0">
                <a:latin typeface="Franklin Gothic Book" panose="020B0503020102020204" pitchFamily="34" charset="0"/>
              </a:rPr>
              <a:t>10.67 kg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latin typeface="Franklin Gothic Demi" panose="020B0703020102020204" pitchFamily="34" charset="0"/>
              </a:rPr>
              <a:t>Dimensions:  </a:t>
            </a:r>
            <a:r>
              <a:rPr lang="en-US" sz="1400" dirty="0">
                <a:latin typeface="Franklin Gothic Book" panose="020B0503020102020204" pitchFamily="34" charset="0"/>
              </a:rPr>
              <a:t>11 x 23 x 36 cm</a:t>
            </a:r>
          </a:p>
          <a:p>
            <a:pPr marL="115888" indent="-115888"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latin typeface="Franklin Gothic Demi" panose="020B0703020102020204" pitchFamily="34" charset="0"/>
              </a:rPr>
              <a:t>Power:  </a:t>
            </a:r>
            <a:r>
              <a:rPr lang="en-US" sz="1400" dirty="0">
                <a:latin typeface="Franklin Gothic Book" panose="020B0503020102020204" pitchFamily="34" charset="0"/>
              </a:rPr>
              <a:t>28 W</a:t>
            </a:r>
          </a:p>
          <a:p>
            <a:pPr marL="228600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2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228600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2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673068" y="4805567"/>
            <a:ext cx="4606668" cy="118494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Sponsor:  </a:t>
            </a:r>
            <a:r>
              <a:rPr lang="en-US" sz="1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AFRL	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End Users:  </a:t>
            </a:r>
            <a:r>
              <a:rPr lang="en-US" sz="1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DoD, NASA, NOAA, Commercial </a:t>
            </a:r>
            <a:r>
              <a:rPr lang="en-US" sz="1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SmallSat</a:t>
            </a:r>
            <a:r>
              <a:rPr lang="en-US" sz="1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Experiment Type:  </a:t>
            </a:r>
            <a:r>
              <a:rPr lang="en-US" sz="14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Comm</a:t>
            </a:r>
            <a:endParaRPr lang="en-US" sz="14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Flight Ready Date:  </a:t>
            </a:r>
            <a:r>
              <a:rPr lang="en-US" sz="1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September 2020</a:t>
            </a:r>
            <a:endParaRPr lang="en-US" sz="1400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6565472" y="1471895"/>
            <a:ext cx="4724400" cy="5232202"/>
          </a:xfrm>
          <a:prstGeom prst="rect">
            <a:avLst/>
          </a:prstGeom>
          <a:noFill/>
          <a:ln w="38100">
            <a:noFill/>
          </a:ln>
        </p:spPr>
        <p:txBody>
          <a:bodyPr wrap="square" l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11125" fontAlgn="base"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Objective</a:t>
            </a:r>
          </a:p>
          <a:p>
            <a:pPr marL="52578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Demonstrate High Data Rate Downlink and Uplink Capabilities in small </a:t>
            </a:r>
            <a:r>
              <a:rPr lang="en-US" sz="14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SWaP</a:t>
            </a:r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Form Factor </a:t>
            </a:r>
          </a:p>
          <a:p>
            <a:pPr marL="52578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Demonstrate Code Division Multiple Access (CDMA) Downlink and Uplink</a:t>
            </a:r>
          </a:p>
          <a:p>
            <a:pPr marL="52578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dirty="0">
                <a:latin typeface="Franklin Gothic Book" panose="020B0503020102020204" pitchFamily="34" charset="0"/>
              </a:rPr>
              <a:t>Characterize the MMA T-</a:t>
            </a:r>
            <a:r>
              <a:rPr lang="en-US" sz="1400" dirty="0" err="1">
                <a:latin typeface="Franklin Gothic Book" panose="020B0503020102020204" pitchFamily="34" charset="0"/>
              </a:rPr>
              <a:t>DaHGR</a:t>
            </a:r>
            <a:r>
              <a:rPr lang="en-US" sz="1400" dirty="0">
                <a:latin typeface="Franklin Gothic Book" panose="020B0503020102020204" pitchFamily="34" charset="0"/>
              </a:rPr>
              <a:t> deployable X-Band antenna on-orbit performance</a:t>
            </a:r>
          </a:p>
          <a:p>
            <a:pPr marL="52578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Characterize the Chip Scale Atomic Clock (CSAC) on-orbit performance</a:t>
            </a:r>
          </a:p>
          <a:p>
            <a:pPr marL="182880" lvl="1" fontAlgn="base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Franklin Gothic Demi" panose="020B0703020102020204" pitchFamily="34" charset="0"/>
              </a:rPr>
              <a:t>Tech Transition</a:t>
            </a:r>
          </a:p>
          <a:p>
            <a:pPr marL="52578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dirty="0">
                <a:latin typeface="Franklin Gothic Book" panose="020B0503020102020204" pitchFamily="34" charset="0"/>
              </a:rPr>
              <a:t>High data rate comm capabilities for use in </a:t>
            </a:r>
            <a:r>
              <a:rPr lang="en-US" sz="1400" dirty="0" err="1">
                <a:latin typeface="Franklin Gothic Book" panose="020B0503020102020204" pitchFamily="34" charset="0"/>
              </a:rPr>
              <a:t>SmallSat</a:t>
            </a:r>
            <a:r>
              <a:rPr lang="en-US" sz="1400" dirty="0">
                <a:latin typeface="Franklin Gothic Book" panose="020B0503020102020204" pitchFamily="34" charset="0"/>
              </a:rPr>
              <a:t> community</a:t>
            </a:r>
          </a:p>
          <a:p>
            <a:pPr marL="52578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dirty="0">
                <a:latin typeface="Franklin Gothic Book" panose="020B0503020102020204" pitchFamily="34" charset="0"/>
              </a:rPr>
              <a:t>Spread spectrum CDMA capabilities for use in </a:t>
            </a:r>
            <a:r>
              <a:rPr lang="en-US" sz="1400" dirty="0" err="1">
                <a:latin typeface="Franklin Gothic Book" panose="020B0503020102020204" pitchFamily="34" charset="0"/>
              </a:rPr>
              <a:t>SmallSat</a:t>
            </a:r>
            <a:r>
              <a:rPr lang="en-US" sz="1400" dirty="0">
                <a:latin typeface="Franklin Gothic Book" panose="020B0503020102020204" pitchFamily="34" charset="0"/>
              </a:rPr>
              <a:t> community</a:t>
            </a:r>
          </a:p>
          <a:p>
            <a:pPr marL="52578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dirty="0">
                <a:latin typeface="Franklin Gothic Book" panose="020B0503020102020204" pitchFamily="34" charset="0"/>
              </a:rPr>
              <a:t>High gain 1U deployable antenna for use in </a:t>
            </a:r>
            <a:r>
              <a:rPr lang="en-US" sz="1400" dirty="0" err="1">
                <a:latin typeface="Franklin Gothic Book" panose="020B0503020102020204" pitchFamily="34" charset="0"/>
              </a:rPr>
              <a:t>SmallSat</a:t>
            </a:r>
            <a:r>
              <a:rPr lang="en-US" sz="1400" dirty="0">
                <a:latin typeface="Franklin Gothic Book" panose="020B0503020102020204" pitchFamily="34" charset="0"/>
              </a:rPr>
              <a:t> community</a:t>
            </a:r>
          </a:p>
          <a:p>
            <a:pPr marL="525780" lvl="1" indent="-3429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kern="0" dirty="0">
                <a:solidFill>
                  <a:srgbClr val="000000"/>
                </a:solidFill>
                <a:latin typeface="Franklin Gothic Book" panose="020B0503020102020204" pitchFamily="34" charset="0"/>
                <a:cs typeface="Times New Roman"/>
                <a:sym typeface="Times New Roman"/>
              </a:rPr>
              <a:t>Advancement in high rate communication technology of interest to cutting edge industry leaders within the </a:t>
            </a:r>
            <a:r>
              <a:rPr lang="en-US" sz="1400" dirty="0" err="1">
                <a:latin typeface="Franklin Gothic Book" panose="020B0503020102020204" pitchFamily="34" charset="0"/>
              </a:rPr>
              <a:t>SmallSat</a:t>
            </a:r>
            <a:r>
              <a:rPr lang="en-US" sz="1400" dirty="0">
                <a:latin typeface="Franklin Gothic Book" panose="020B0503020102020204" pitchFamily="34" charset="0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Franklin Gothic Book" panose="020B0503020102020204" pitchFamily="34" charset="0"/>
                <a:cs typeface="Times New Roman"/>
                <a:sym typeface="Times New Roman"/>
              </a:rPr>
              <a:t>community </a:t>
            </a:r>
          </a:p>
          <a:p>
            <a:pPr marL="182880" lv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latin typeface="Franklin Gothic Book" panose="020B0503020102020204" pitchFamily="34" charset="0"/>
            </a:endParaRPr>
          </a:p>
        </p:txBody>
      </p:sp>
      <p:cxnSp>
        <p:nvCxnSpPr>
          <p:cNvPr id="14" name="Straight Connector 17"/>
          <p:cNvCxnSpPr>
            <a:cxnSpLocks noChangeShapeType="1"/>
          </p:cNvCxnSpPr>
          <p:nvPr/>
        </p:nvCxnSpPr>
        <p:spPr bwMode="auto">
          <a:xfrm flipH="1">
            <a:off x="6464302" y="1393722"/>
            <a:ext cx="12700" cy="506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Straight Connector 3"/>
          <p:cNvCxnSpPr>
            <a:cxnSpLocks noChangeShapeType="1"/>
          </p:cNvCxnSpPr>
          <p:nvPr/>
        </p:nvCxnSpPr>
        <p:spPr bwMode="auto">
          <a:xfrm>
            <a:off x="762208" y="4688259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200" y="116459"/>
            <a:ext cx="1197485" cy="11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591" y="109831"/>
            <a:ext cx="1111019" cy="981867"/>
          </a:xfrm>
          <a:prstGeom prst="rect">
            <a:avLst/>
          </a:prstGeom>
        </p:spPr>
      </p:pic>
      <p:sp>
        <p:nvSpPr>
          <p:cNvPr id="18" name="TextBox 3"/>
          <p:cNvSpPr txBox="1"/>
          <p:nvPr/>
        </p:nvSpPr>
        <p:spPr>
          <a:xfrm>
            <a:off x="3733800" y="4117336"/>
            <a:ext cx="2167212" cy="6832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200" dirty="0">
                <a:latin typeface="Franklin Gothic Book" panose="020B0503020102020204" pitchFamily="34" charset="0"/>
              </a:rPr>
              <a:t>MAXWELL fully deployed with MMA antenna</a:t>
            </a:r>
          </a:p>
          <a:p>
            <a:pPr marL="228600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2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278" y="109831"/>
            <a:ext cx="4538388" cy="119683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B198536-62E2-4410-975B-69DFA5B48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FF26DEE-8CAE-4A71-BDE6-42B3FF91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60BB39C-6680-4DC6-901D-45A05EA71F82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82645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CD4713-1E85-49EE-84DF-A2B6AA3E68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452522" y="1901333"/>
            <a:ext cx="4683740" cy="37540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6F1F74-E1E3-4C18-8306-03E8B092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DaHGR 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3F3B1-FFFB-4003-A77C-FE75F8435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43" y="1640103"/>
            <a:ext cx="3021659" cy="396125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C136D01-A644-4ABE-AE55-B789B06EB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1600A8A-D4DF-477A-97F1-EB125F09B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31C40F0-59E7-4518-B42B-8912BEB9C887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75C70-4CE5-4067-B39B-AFB2493866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6946">
            <a:off x="4076955" y="2716979"/>
            <a:ext cx="3104635" cy="1579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C7EBE-25B4-4BA6-AAF1-489670AF42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00000">
            <a:off x="6692338" y="3477519"/>
            <a:ext cx="3669959" cy="22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8777-0F12-47BF-846C-B076B09E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B3331-A899-4D9F-AEA1-3541A01FF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MMA HaWK Arrays offer several benefits to interplanetary missions: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Exceptional packaging efficiency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State-of-the-art for power density at up to 130 W/kg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High reliability, industry-heritage rigid-panel array materials and processes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Rigid substrates offer radiation shielding and thermal stability for long-duration and deep space missions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Options for structural depth offer high stiffness and strength for delta-v maneuvers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Canister-free, linearly-deploying boom structure is available for deploying or supporting other sensors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Scalable architecture enables 220+ watts on CubeSats and 6+ kW on ESPA buses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230EF5-8550-4348-9CB8-5B1444529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5BFE36-3A75-4870-B3D4-4C11C1779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83B0F9-E553-42B2-9516-630BEEEEDFE1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280792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8777-0F12-47BF-846C-B076B09E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B3331-A899-4D9F-AEA1-3541A01FF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MMA DaHGR offers several benefits to interplanetary missions: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Exceptional packaging efficiency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Demonstrating X Band gain at 35+ </a:t>
            </a:r>
            <a:r>
              <a:rPr lang="en-US" sz="2000" dirty="0" err="1"/>
              <a:t>dBi</a:t>
            </a:r>
            <a:r>
              <a:rPr lang="en-US" sz="2000" dirty="0"/>
              <a:t>; gain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Potential for implementation up to Ka Band with increased gain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High reliability, industry-heritage materials and processes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Alternative configuration options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Cassegrain T-DaHGR - ready for flight by 2019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Pantograph P-DaHGR - qualified and delivered, flight in 2018/19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Direct fed off-axis T-DaHGR – completed CDR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Transmissive Lens – conceptual design proposed for 2019 funding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Rigid Substrate (R-DaHGR) – funded for TRL advancement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Scalable architecture enabling 1 m</a:t>
            </a:r>
            <a:r>
              <a:rPr lang="en-US" sz="2000" baseline="30000" dirty="0"/>
              <a:t>2</a:t>
            </a:r>
            <a:r>
              <a:rPr lang="en-US" sz="2000" dirty="0"/>
              <a:t> on a CubeSat up to 50+ m</a:t>
            </a:r>
            <a:r>
              <a:rPr lang="en-US" sz="2000" baseline="30000" dirty="0"/>
              <a:t>2</a:t>
            </a:r>
            <a:r>
              <a:rPr lang="en-US" sz="2000" dirty="0"/>
              <a:t> on an ESPA Grande bus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3726967-0FBD-4F77-B4E6-BBC136FFA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09E337-ED5D-4F0C-8EAE-7913C3788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2CEA71-C32E-4F26-9DFB-BFAEE38E835A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348411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5BB187-4BCC-4DB2-834D-71A52DC144E1}"/>
              </a:ext>
            </a:extLst>
          </p:cNvPr>
          <p:cNvGrpSpPr/>
          <p:nvPr/>
        </p:nvGrpSpPr>
        <p:grpSpPr>
          <a:xfrm>
            <a:off x="1357403" y="1391441"/>
            <a:ext cx="9477194" cy="3170218"/>
            <a:chOff x="1376453" y="1303060"/>
            <a:chExt cx="9477194" cy="31702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268BFC-1B83-418D-B5FA-50F693142F6B}"/>
                </a:ext>
              </a:extLst>
            </p:cNvPr>
            <p:cNvSpPr/>
            <p:nvPr/>
          </p:nvSpPr>
          <p:spPr>
            <a:xfrm rot="16200000">
              <a:off x="6089721" y="-930114"/>
              <a:ext cx="50658" cy="947719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33000">
                  <a:schemeClr val="accent4"/>
                </a:gs>
                <a:gs pos="72000">
                  <a:schemeClr val="accent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622E59-5F26-4B92-B493-1E0C26464BFA}"/>
                </a:ext>
              </a:extLst>
            </p:cNvPr>
            <p:cNvSpPr txBox="1"/>
            <p:nvPr/>
          </p:nvSpPr>
          <p:spPr>
            <a:xfrm>
              <a:off x="3242821" y="4011613"/>
              <a:ext cx="57444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Medium" panose="020B0603020102020204" pitchFamily="34" charset="0"/>
                </a:rPr>
                <a:t>Delivering Innovative Deployable Solutions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188B1A-215D-450C-AE99-A781E72C0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1996" y="1303060"/>
              <a:ext cx="6215063" cy="2765703"/>
            </a:xfrm>
            <a:prstGeom prst="rect">
              <a:avLst/>
            </a:prstGeom>
          </p:spPr>
        </p:pic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D2730C4-159B-4886-AF94-FA5545DB5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AA2335-047C-450E-AF60-3C2ED8B16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1B97968-A4D9-4C5E-8048-BDE8B7EBC438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353020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26EB45-AF2F-4942-9F48-3F0ADC692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6869" y="908857"/>
            <a:ext cx="8226709" cy="4488873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High Watts per Kilogram </a:t>
            </a:r>
            <a:br>
              <a:rPr lang="en-US" sz="4800" dirty="0"/>
            </a:br>
            <a:r>
              <a:rPr lang="en-US" sz="4800" dirty="0"/>
              <a:t>(</a:t>
            </a:r>
            <a:r>
              <a:rPr lang="en-US" sz="4800" dirty="0" err="1"/>
              <a:t>HaWK</a:t>
            </a:r>
            <a:r>
              <a:rPr lang="en-US" sz="4800" dirty="0"/>
              <a:t>) Solar Arrays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DF480B-E733-4407-8006-436356FD1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E3D663-5FA8-444F-93AB-1D5F454F9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12189B4-D90D-4740-92AA-D4BA9A662924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149197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0FA4-10DA-4E03-A48C-C7269165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MMA’s “</a:t>
            </a:r>
            <a:r>
              <a:rPr lang="en-US" dirty="0" err="1"/>
              <a:t>HaWK</a:t>
            </a:r>
            <a:r>
              <a:rPr lang="en-US" dirty="0"/>
              <a:t>” Solar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D6B6A-0D3D-4A65-90EA-5C87D932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29" y="1475686"/>
            <a:ext cx="9304713" cy="4701278"/>
          </a:xfrm>
        </p:spPr>
        <p:txBody>
          <a:bodyPr>
            <a:normAutofit/>
          </a:bodyPr>
          <a:lstStyle/>
          <a:p>
            <a:r>
              <a:rPr lang="en-US" sz="2000" dirty="0"/>
              <a:t>MMA has been providing solar arrays for CubeSats over 10 years</a:t>
            </a:r>
          </a:p>
          <a:p>
            <a:r>
              <a:rPr lang="en-US" sz="2000" dirty="0"/>
              <a:t>Focus on “High Watts per Kilogram” (</a:t>
            </a:r>
            <a:r>
              <a:rPr lang="en-US" sz="2000" dirty="0" err="1"/>
              <a:t>HaWK</a:t>
            </a:r>
            <a:r>
              <a:rPr lang="en-US" sz="2000" dirty="0"/>
              <a:t>) and packing efficiency (Watts per m³)</a:t>
            </a:r>
          </a:p>
          <a:p>
            <a:r>
              <a:rPr lang="en-US" sz="2000" dirty="0"/>
              <a:t>Power requirements have ranged from 42 W (3U) to 220+ (16U) Watts</a:t>
            </a:r>
          </a:p>
          <a:p>
            <a:r>
              <a:rPr lang="en-US" sz="2000" dirty="0"/>
              <a:t>Single-axis SADA available for 1U- and 2U-width buses</a:t>
            </a:r>
          </a:p>
          <a:p>
            <a:pPr lvl="1"/>
            <a:r>
              <a:rPr lang="en-US" sz="1600" dirty="0"/>
              <a:t>Supports 3U, 6U, 12U, and 16U satellites</a:t>
            </a:r>
          </a:p>
          <a:p>
            <a:endParaRPr lang="en-US" sz="2000" dirty="0"/>
          </a:p>
        </p:txBody>
      </p:sp>
      <p:pic>
        <p:nvPicPr>
          <p:cNvPr id="1026" name="Picture 2" descr="Image result for jpl asteria">
            <a:extLst>
              <a:ext uri="{FF2B5EF4-FFF2-40B4-BE49-F238E27FC236}">
                <a16:creationId xmlns:a16="http://schemas.microsoft.com/office/drawing/2014/main" id="{48F76855-B85F-4619-9199-689515D1D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5"/>
          <a:stretch/>
        </p:blipFill>
        <p:spPr bwMode="auto">
          <a:xfrm>
            <a:off x="866763" y="3659830"/>
            <a:ext cx="4419221" cy="25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D6A75-00A3-4D29-A33C-1708DF3A08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1481004"/>
            <a:ext cx="1689688" cy="469595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651A410-6792-4017-BBDB-0B72E3328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7C95449-4A16-46FA-B4F0-4A833F6D7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96F391A-EA74-4CA6-B03C-1D1BB67EA640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D0199-620E-4EA6-A639-55CDCE1D8B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208" y="3089538"/>
            <a:ext cx="4114800" cy="30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4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0FA4-10DA-4E03-A48C-C7269165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&amp;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D6B6A-0D3D-4A65-90EA-5C87D932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73" y="1478344"/>
            <a:ext cx="7407372" cy="4701278"/>
          </a:xfrm>
        </p:spPr>
        <p:txBody>
          <a:bodyPr>
            <a:normAutofit/>
          </a:bodyPr>
          <a:lstStyle/>
          <a:p>
            <a:r>
              <a:rPr lang="en-US" sz="2000" dirty="0"/>
              <a:t>Packaging to maximize power in any CubeSat deployer</a:t>
            </a:r>
          </a:p>
          <a:p>
            <a:r>
              <a:rPr lang="en-US" sz="2000" dirty="0"/>
              <a:t>Current state-of-production cells from the best heritage suppliers</a:t>
            </a:r>
          </a:p>
          <a:p>
            <a:r>
              <a:rPr lang="en-US" sz="2000" dirty="0"/>
              <a:t>Welded strings for thermal extremes and longer life</a:t>
            </a:r>
          </a:p>
          <a:p>
            <a:r>
              <a:rPr lang="en-US" sz="2000" dirty="0"/>
              <a:t>Robust mechanisms</a:t>
            </a:r>
          </a:p>
          <a:p>
            <a:r>
              <a:rPr lang="en-US" sz="2000" dirty="0"/>
              <a:t>Rigid Panels/High 1</a:t>
            </a:r>
            <a:r>
              <a:rPr lang="en-US" sz="2000" baseline="30000" dirty="0"/>
              <a:t>st</a:t>
            </a:r>
            <a:r>
              <a:rPr lang="en-US" sz="2000" dirty="0"/>
              <a:t> mode Frequency</a:t>
            </a:r>
          </a:p>
          <a:p>
            <a:r>
              <a:rPr lang="en-US" sz="2000" dirty="0"/>
              <a:t>Proven workmanship</a:t>
            </a:r>
          </a:p>
          <a:p>
            <a:r>
              <a:rPr lang="en-US" sz="2000" dirty="0"/>
              <a:t>Optional 1 axis SADA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1U Package for 3U/6U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2U package for 6U/12U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Standard or High Power models</a:t>
            </a:r>
          </a:p>
          <a:p>
            <a:endParaRPr lang="en-US" sz="20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AE6ECE6-42C7-4074-9118-FC22AF7DB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MMA Design, LLC Proprietary Information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3125A9-AC41-4625-8BC2-F10367E6E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AF96336-EC18-43EE-839F-DD4F148234EF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443DA-010C-4A9C-BD61-5F3CDD7B79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085" y="1479633"/>
            <a:ext cx="3302597" cy="2201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171ECF-D661-4174-B0B0-142523BB8A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8916" y="3652469"/>
            <a:ext cx="3529894" cy="2768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1C1F4-9F64-4422-B3CC-23B69A6A83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5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085" y="3859380"/>
            <a:ext cx="3302597" cy="2476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2BD21D-6624-4003-9368-CF5D58F7FD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99" y="5097854"/>
            <a:ext cx="2048859" cy="986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68C0C9-9BB6-48BB-AB4D-6A98FD6FF5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09" y="5097854"/>
            <a:ext cx="1515690" cy="10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4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2624F05-978E-4BE8-9DD6-D1F7D68BD55F}"/>
              </a:ext>
            </a:extLst>
          </p:cNvPr>
          <p:cNvSpPr/>
          <p:nvPr/>
        </p:nvSpPr>
        <p:spPr>
          <a:xfrm>
            <a:off x="7589226" y="1651462"/>
            <a:ext cx="4192679" cy="48119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F005C-CBEB-40D2-AB15-741182A3A922}"/>
              </a:ext>
            </a:extLst>
          </p:cNvPr>
          <p:cNvSpPr/>
          <p:nvPr/>
        </p:nvSpPr>
        <p:spPr>
          <a:xfrm>
            <a:off x="182880" y="1651462"/>
            <a:ext cx="7228766" cy="4811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F0FA4-10DA-4E03-A48C-C7269165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HaWK Array Heritage </a:t>
            </a:r>
            <a:br>
              <a:rPr lang="en-US" dirty="0"/>
            </a:br>
            <a:r>
              <a:rPr lang="en-US" sz="3100" dirty="0"/>
              <a:t>100% Success Rate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C4BB0-9891-4AF7-9B8A-8DE5B6843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98961" y="640853"/>
            <a:ext cx="1210268" cy="3460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26A6C-3832-4E71-9D24-E6BC3CA8A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175331" y="3634944"/>
            <a:ext cx="3263581" cy="2156193"/>
          </a:xfrm>
          <a:prstGeom prst="rect">
            <a:avLst/>
          </a:prstGeom>
        </p:spPr>
      </p:pic>
      <p:pic>
        <p:nvPicPr>
          <p:cNvPr id="1030" name="Picture 6" descr="Image result for Spacecraft for High Accuracy Radar Calibration (SHARC)">
            <a:extLst>
              <a:ext uri="{FF2B5EF4-FFF2-40B4-BE49-F238E27FC236}">
                <a16:creationId xmlns:a16="http://schemas.microsoft.com/office/drawing/2014/main" id="{8FEC71CC-E703-456F-863F-0790C8BB0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729" y="1767331"/>
            <a:ext cx="3314939" cy="228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8A356B-F685-4AD8-9806-C7B39AD081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29" y="4133783"/>
            <a:ext cx="3314939" cy="2217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3562B0-0863-4615-9035-85F9E32FD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3916" y="3158839"/>
            <a:ext cx="3460356" cy="31921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67B893-4779-4AFC-94CB-DC1812ADBE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914377" y="4654880"/>
            <a:ext cx="1800593" cy="1579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25654C-BD45-40F2-AF78-E87F0CC077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015" y="1803656"/>
            <a:ext cx="1579311" cy="11844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11C891-D615-4F28-B795-30A37DB3E49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024" y="1783956"/>
            <a:ext cx="2156193" cy="12257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9E88D0-C82B-4150-85E6-74D3082A8D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018" y="3081249"/>
            <a:ext cx="1579312" cy="1407461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271E1FA-D686-4217-B0C1-D505B2755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AA17763-BEFD-4747-9C1C-C87C7C44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47A80EC-5C12-4903-A94B-7916690FDD03}"/>
              </a:ext>
            </a:extLst>
          </p:cNvPr>
          <p:cNvSpPr txBox="1">
            <a:spLocks/>
          </p:cNvSpPr>
          <p:nvPr/>
        </p:nvSpPr>
        <p:spPr>
          <a:xfrm>
            <a:off x="380999" y="6542576"/>
            <a:ext cx="3200401" cy="178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2559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98134C-EF64-48F8-8805-A954EDAB63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50941">
            <a:off x="7433087" y="2671851"/>
            <a:ext cx="5387288" cy="2814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2CC39-BDBA-4D80-977B-24FC0A35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E0F7-A818-4168-B97F-9554B7825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272"/>
            <a:ext cx="10515600" cy="4395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MMA is currently advancing CubeSat Power to new levels with support from an Air Force SBIR Phase II grant.</a:t>
            </a:r>
          </a:p>
          <a:p>
            <a:pPr marL="0" indent="0">
              <a:buNone/>
            </a:pPr>
            <a:r>
              <a:rPr lang="en-US" sz="2400" dirty="0">
                <a:latin typeface="Franklin Gothic Demi" panose="020B0703020102020204" pitchFamily="34" charset="0"/>
              </a:rPr>
              <a:t>Technology/Performance Advances</a:t>
            </a:r>
          </a:p>
          <a:p>
            <a:r>
              <a:rPr lang="en-US" sz="2000" dirty="0"/>
              <a:t>~200+ watts in a 6U/12U package</a:t>
            </a:r>
          </a:p>
          <a:p>
            <a:r>
              <a:rPr lang="en-US" sz="2000" dirty="0"/>
              <a:t>XL Power 1 axis SADA</a:t>
            </a:r>
          </a:p>
          <a:p>
            <a:r>
              <a:rPr lang="en-US" sz="2000" dirty="0"/>
              <a:t>Increased voltage options as small as CubeSats 28-100V+</a:t>
            </a:r>
          </a:p>
          <a:p>
            <a:pPr lvl="1"/>
            <a:r>
              <a:rPr lang="en-US" sz="2000" dirty="0"/>
              <a:t>Enables direct-drive power for SEP Thrusters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CF2D4B-244F-4040-9A3E-58B4BCF54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0A6CFF-7829-4B20-BA94-5FBC7117F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22A4015-C65D-421D-9245-A6B15E3F08EA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455DC-8469-4272-91B8-7BDC179B02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41" y="4393787"/>
            <a:ext cx="2655737" cy="1876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7DCEB-5222-4394-B5AA-1A14E9BDCF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768" y="4393787"/>
            <a:ext cx="2801872" cy="18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FA0072-6617-4DC1-9F2A-7E95A3B1BA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8098" y="3916486"/>
            <a:ext cx="4343400" cy="160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015756-5ACF-4405-B7CF-818721C5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Advanced Packaging Approach for </a:t>
            </a:r>
            <a:r>
              <a:rPr lang="en-US" dirty="0" err="1"/>
              <a:t>SmallSat</a:t>
            </a:r>
            <a:r>
              <a:rPr lang="en-US" dirty="0"/>
              <a:t> Solar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69682-0EA0-43DB-9970-331669D3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272"/>
            <a:ext cx="7315200" cy="4672691"/>
          </a:xfrm>
        </p:spPr>
        <p:txBody>
          <a:bodyPr>
            <a:normAutofit/>
          </a:bodyPr>
          <a:lstStyle/>
          <a:p>
            <a:r>
              <a:rPr lang="en-US" sz="2000" dirty="0"/>
              <a:t>MMA’s </a:t>
            </a:r>
            <a:r>
              <a:rPr lang="en-US" sz="2000" dirty="0" err="1"/>
              <a:t>rHaWK</a:t>
            </a:r>
            <a:r>
              <a:rPr lang="en-US" sz="2000" dirty="0"/>
              <a:t> technology is targeted for ESPA-class small satellites and larger</a:t>
            </a:r>
          </a:p>
          <a:p>
            <a:r>
              <a:rPr lang="en-US" sz="2000" dirty="0"/>
              <a:t>Architecture is efficient at power levels greater than 500 watts, and up to multiple kilowatts</a:t>
            </a:r>
          </a:p>
          <a:p>
            <a:r>
              <a:rPr lang="en-US" sz="2000" dirty="0"/>
              <a:t>Concept combines features of MMA’s lightweight </a:t>
            </a:r>
            <a:r>
              <a:rPr lang="en-US" sz="2000" dirty="0" err="1"/>
              <a:t>HaWK</a:t>
            </a:r>
            <a:r>
              <a:rPr lang="en-US" sz="2000" dirty="0"/>
              <a:t> solar panels and deployable tape-boom technologies (high TRL)</a:t>
            </a:r>
          </a:p>
          <a:p>
            <a:r>
              <a:rPr lang="en-US" sz="2000" dirty="0"/>
              <a:t>Multiple </a:t>
            </a:r>
            <a:r>
              <a:rPr lang="en-US" sz="2000" dirty="0" err="1"/>
              <a:t>HaWK</a:t>
            </a:r>
            <a:r>
              <a:rPr lang="en-US" sz="2000" dirty="0"/>
              <a:t> panels and deployable side panels are deployed and supported by a deployable tape-spring truss</a:t>
            </a:r>
          </a:p>
          <a:p>
            <a:r>
              <a:rPr lang="en-US" sz="2000" dirty="0"/>
              <a:t>The assembly can be attached to a SADA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318DB4-F968-4C28-93F8-E5EC431C83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062994" y="1534669"/>
            <a:ext cx="1096287" cy="2381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4D0DE6-D6E2-47EB-9C72-F31C492B6EF3}"/>
              </a:ext>
            </a:extLst>
          </p:cNvPr>
          <p:cNvSpPr txBox="1"/>
          <p:nvPr/>
        </p:nvSpPr>
        <p:spPr>
          <a:xfrm>
            <a:off x="8827587" y="5196177"/>
            <a:ext cx="1883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2 kW ESPA Array</a:t>
            </a:r>
          </a:p>
          <a:p>
            <a:pPr algn="ctr"/>
            <a:r>
              <a:rPr lang="en-US" sz="1400" dirty="0">
                <a:latin typeface="Franklin Gothic Demi" panose="020B0703020102020204" pitchFamily="34" charset="0"/>
              </a:rPr>
              <a:t>(BOL, AM0, 28°C)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14C848-8D43-4205-B376-7F4BDE16FACF}"/>
              </a:ext>
            </a:extLst>
          </p:cNvPr>
          <p:cNvSpPr txBox="1"/>
          <p:nvPr/>
        </p:nvSpPr>
        <p:spPr>
          <a:xfrm>
            <a:off x="10159281" y="3943671"/>
            <a:ext cx="118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24x28x36 inch ESPA Bus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18B47F-D762-4A28-AE87-378EEAC81D6F}"/>
              </a:ext>
            </a:extLst>
          </p:cNvPr>
          <p:cNvCxnSpPr>
            <a:stCxn id="10" idx="1"/>
          </p:cNvCxnSpPr>
          <p:nvPr/>
        </p:nvCxnSpPr>
        <p:spPr>
          <a:xfrm flipH="1">
            <a:off x="9829798" y="4174504"/>
            <a:ext cx="329483" cy="3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9D3EA15-79D7-40AF-AFB5-BE0823C392D0}"/>
              </a:ext>
            </a:extLst>
          </p:cNvPr>
          <p:cNvSpPr txBox="1"/>
          <p:nvPr/>
        </p:nvSpPr>
        <p:spPr>
          <a:xfrm>
            <a:off x="10322615" y="1532450"/>
            <a:ext cx="1189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Nanosat Truss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6D4034-7BF2-49C6-BFCF-082C2D16ABE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996449" y="1670950"/>
            <a:ext cx="326166" cy="182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D9A6582-B2A8-4B60-8AB6-DF092B9440AC}"/>
              </a:ext>
            </a:extLst>
          </p:cNvPr>
          <p:cNvSpPr txBox="1"/>
          <p:nvPr/>
        </p:nvSpPr>
        <p:spPr>
          <a:xfrm>
            <a:off x="8523317" y="2193553"/>
            <a:ext cx="63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Franklin Gothic Book" panose="020B0503020102020204" pitchFamily="34" charset="0"/>
              </a:rPr>
              <a:t>HaWK</a:t>
            </a:r>
            <a:r>
              <a:rPr lang="en-US" sz="1200" dirty="0">
                <a:latin typeface="Franklin Gothic Book" panose="020B0503020102020204" pitchFamily="34" charset="0"/>
              </a:rPr>
              <a:t> Panels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914417-9643-4E66-8DE7-8E5C0828D52B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9155927" y="2123000"/>
            <a:ext cx="206734" cy="301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CFAC7D-3730-49CA-A25F-465092E096F8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9155927" y="2424386"/>
            <a:ext cx="246490" cy="46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82244AC-95B6-498E-9726-69C5A610D129}"/>
              </a:ext>
            </a:extLst>
          </p:cNvPr>
          <p:cNvSpPr txBox="1"/>
          <p:nvPr/>
        </p:nvSpPr>
        <p:spPr>
          <a:xfrm>
            <a:off x="1786845" y="5134621"/>
            <a:ext cx="611391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Typical high-performance array targets: 120 W/kg, 40kW/m</a:t>
            </a:r>
            <a:r>
              <a:rPr lang="en-US" baseline="30000" dirty="0">
                <a:latin typeface="Franklin Gothic Book" panose="020B0503020102020204" pitchFamily="34" charset="0"/>
              </a:rPr>
              <a:t>3</a:t>
            </a:r>
          </a:p>
          <a:p>
            <a:pPr algn="ctr"/>
            <a:r>
              <a:rPr lang="en-US" dirty="0" err="1">
                <a:latin typeface="Franklin Gothic Demi" panose="020B0703020102020204" pitchFamily="34" charset="0"/>
              </a:rPr>
              <a:t>rHaWK</a:t>
            </a:r>
            <a:r>
              <a:rPr lang="en-US" dirty="0">
                <a:latin typeface="Franklin Gothic Demi" panose="020B0703020102020204" pitchFamily="34" charset="0"/>
              </a:rPr>
              <a:t>: 130+ W/kg, ~93 kW/m</a:t>
            </a:r>
            <a:r>
              <a:rPr lang="en-US" baseline="30000" dirty="0">
                <a:latin typeface="Franklin Gothic Demi" panose="020B0703020102020204" pitchFamily="34" charset="0"/>
              </a:rPr>
              <a:t>3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28D5AFE0-9B7C-4120-8B20-8E5EC9809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51056AC-AD49-4B88-923B-54572A1A8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D7EB7339-DF08-4270-9CF4-CCEDF8925B95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220375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5CA775D4-D100-4416-9600-6CCC8AD51F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2672" y="5122875"/>
            <a:ext cx="7046173" cy="983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CD93D0-2317-4E12-9352-AAC17BFBE4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613" y="1917569"/>
            <a:ext cx="7031556" cy="2451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 kW </a:t>
            </a:r>
            <a:r>
              <a:rPr lang="en-US" dirty="0" err="1"/>
              <a:t>rHaWK</a:t>
            </a:r>
            <a:r>
              <a:rPr lang="en-US" dirty="0"/>
              <a:t> Wing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2653456" y="1600200"/>
            <a:ext cx="0" cy="11181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9668844" y="1600200"/>
            <a:ext cx="0" cy="921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662990" y="1706325"/>
            <a:ext cx="70058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32319" y="1411705"/>
            <a:ext cx="8435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Franklin Gothic Book" panose="020B0503020102020204" pitchFamily="34" charset="0"/>
              </a:rPr>
              <a:t>[3.66 m]</a:t>
            </a:r>
          </a:p>
          <a:p>
            <a:pPr algn="ctr"/>
            <a:r>
              <a:rPr lang="en-US" sz="1400" dirty="0">
                <a:latin typeface="Franklin Gothic Book" panose="020B0503020102020204" pitchFamily="34" charset="0"/>
              </a:rPr>
              <a:t>144 in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7434850" y="1981200"/>
            <a:ext cx="2852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772400" y="4343400"/>
            <a:ext cx="251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10205555" y="1981201"/>
            <a:ext cx="0" cy="23696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66018" y="3025042"/>
            <a:ext cx="649730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Franklin Gothic Book" panose="020B0503020102020204" pitchFamily="34" charset="0"/>
              </a:rPr>
              <a:t>[1.24 m]</a:t>
            </a:r>
          </a:p>
          <a:p>
            <a:pPr algn="ctr"/>
            <a:r>
              <a:rPr lang="en-US" sz="1400" dirty="0">
                <a:latin typeface="Franklin Gothic Book" panose="020B0503020102020204" pitchFamily="34" charset="0"/>
              </a:rPr>
              <a:t>49 in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2528E0-3A3E-4E84-91EE-E7734D7566A1}"/>
              </a:ext>
            </a:extLst>
          </p:cNvPr>
          <p:cNvCxnSpPr>
            <a:cxnSpLocks/>
          </p:cNvCxnSpPr>
          <p:nvPr/>
        </p:nvCxnSpPr>
        <p:spPr>
          <a:xfrm flipV="1">
            <a:off x="2658910" y="2725356"/>
            <a:ext cx="0" cy="10302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300C8EE-B026-46F1-B5A6-71FE7D985A2C}"/>
              </a:ext>
            </a:extLst>
          </p:cNvPr>
          <p:cNvSpPr txBox="1"/>
          <p:nvPr/>
        </p:nvSpPr>
        <p:spPr>
          <a:xfrm>
            <a:off x="2827630" y="4350900"/>
            <a:ext cx="12936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Bus Interface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8D9FEB-6107-4AD0-A1BE-DA9A7B681686}"/>
              </a:ext>
            </a:extLst>
          </p:cNvPr>
          <p:cNvCxnSpPr>
            <a:cxnSpLocks/>
          </p:cNvCxnSpPr>
          <p:nvPr/>
        </p:nvCxnSpPr>
        <p:spPr>
          <a:xfrm flipV="1">
            <a:off x="3213434" y="2209800"/>
            <a:ext cx="0" cy="311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5D7865-3625-4191-B2F4-CB3202029D2F}"/>
              </a:ext>
            </a:extLst>
          </p:cNvPr>
          <p:cNvCxnSpPr>
            <a:cxnSpLocks/>
          </p:cNvCxnSpPr>
          <p:nvPr/>
        </p:nvCxnSpPr>
        <p:spPr>
          <a:xfrm>
            <a:off x="2655176" y="2365542"/>
            <a:ext cx="5582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0337AB5-E1A7-4F27-9426-0C4D201CDCD6}"/>
              </a:ext>
            </a:extLst>
          </p:cNvPr>
          <p:cNvSpPr txBox="1"/>
          <p:nvPr/>
        </p:nvSpPr>
        <p:spPr>
          <a:xfrm>
            <a:off x="1837395" y="2050198"/>
            <a:ext cx="75982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Franklin Gothic Book" panose="020B0503020102020204" pitchFamily="34" charset="0"/>
              </a:rPr>
              <a:t>[300 mm]</a:t>
            </a:r>
          </a:p>
          <a:p>
            <a:pPr algn="ctr"/>
            <a:r>
              <a:rPr lang="en-US" sz="1400" dirty="0">
                <a:latin typeface="Franklin Gothic Book" panose="020B0503020102020204" pitchFamily="34" charset="0"/>
              </a:rPr>
              <a:t>12.0 in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5D26C5-B66B-465C-B427-D084375358EC}"/>
              </a:ext>
            </a:extLst>
          </p:cNvPr>
          <p:cNvCxnSpPr>
            <a:cxnSpLocks/>
          </p:cNvCxnSpPr>
          <p:nvPr/>
        </p:nvCxnSpPr>
        <p:spPr>
          <a:xfrm flipH="1" flipV="1">
            <a:off x="2662989" y="3762608"/>
            <a:ext cx="232612" cy="58829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CF506E7D-7660-42DA-A3BD-9803F9EDBF7A}"/>
              </a:ext>
            </a:extLst>
          </p:cNvPr>
          <p:cNvSpPr/>
          <p:nvPr/>
        </p:nvSpPr>
        <p:spPr>
          <a:xfrm>
            <a:off x="3141328" y="5614484"/>
            <a:ext cx="144213" cy="14421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5400CA6-A5D3-483D-9F61-A5449BAF0DDD}"/>
              </a:ext>
            </a:extLst>
          </p:cNvPr>
          <p:cNvSpPr/>
          <p:nvPr/>
        </p:nvSpPr>
        <p:spPr>
          <a:xfrm>
            <a:off x="5729062" y="5614484"/>
            <a:ext cx="144213" cy="14421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BC4D939-E5B7-4A0E-841C-9DC0FED04318}"/>
              </a:ext>
            </a:extLst>
          </p:cNvPr>
          <p:cNvSpPr/>
          <p:nvPr/>
        </p:nvSpPr>
        <p:spPr>
          <a:xfrm>
            <a:off x="9585338" y="5625043"/>
            <a:ext cx="144213" cy="14421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64A090D-4876-42BD-BBA9-18CCDF5A798B}"/>
              </a:ext>
            </a:extLst>
          </p:cNvPr>
          <p:cNvCxnSpPr>
            <a:cxnSpLocks/>
            <a:stCxn id="52" idx="1"/>
            <a:endCxn id="47" idx="7"/>
          </p:cNvCxnSpPr>
          <p:nvPr/>
        </p:nvCxnSpPr>
        <p:spPr>
          <a:xfrm flipH="1">
            <a:off x="3264421" y="5166038"/>
            <a:ext cx="1507580" cy="46956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76A6AAD-FF6A-4E36-B4B7-0F7A967573B4}"/>
              </a:ext>
            </a:extLst>
          </p:cNvPr>
          <p:cNvCxnSpPr>
            <a:cxnSpLocks/>
            <a:stCxn id="52" idx="3"/>
            <a:endCxn id="50" idx="1"/>
          </p:cNvCxnSpPr>
          <p:nvPr/>
        </p:nvCxnSpPr>
        <p:spPr>
          <a:xfrm>
            <a:off x="7567406" y="5166038"/>
            <a:ext cx="2039052" cy="48012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057C6C5D-E461-4746-A1D1-CEAEEE7A9901}"/>
              </a:ext>
            </a:extLst>
          </p:cNvPr>
          <p:cNvSpPr/>
          <p:nvPr/>
        </p:nvSpPr>
        <p:spPr>
          <a:xfrm>
            <a:off x="4419601" y="5625044"/>
            <a:ext cx="144213" cy="14421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037E64F-1068-4126-BE5F-47DFD7560B54}"/>
              </a:ext>
            </a:extLst>
          </p:cNvPr>
          <p:cNvSpPr/>
          <p:nvPr/>
        </p:nvSpPr>
        <p:spPr>
          <a:xfrm>
            <a:off x="7038523" y="5627960"/>
            <a:ext cx="144213" cy="14421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68A24C7-DDE0-4FB2-A85A-8F8FF2B041B9}"/>
              </a:ext>
            </a:extLst>
          </p:cNvPr>
          <p:cNvSpPr/>
          <p:nvPr/>
        </p:nvSpPr>
        <p:spPr>
          <a:xfrm>
            <a:off x="8328805" y="5635816"/>
            <a:ext cx="144213" cy="14421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7478D7-DFFC-4217-A421-09C01682937C}"/>
              </a:ext>
            </a:extLst>
          </p:cNvPr>
          <p:cNvSpPr txBox="1"/>
          <p:nvPr/>
        </p:nvSpPr>
        <p:spPr>
          <a:xfrm>
            <a:off x="4772001" y="4750539"/>
            <a:ext cx="27954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err="1">
                <a:latin typeface="Franklin Gothic Book" panose="020B0503020102020204" pitchFamily="34" charset="0"/>
              </a:rPr>
              <a:t>HaWK</a:t>
            </a:r>
            <a:r>
              <a:rPr lang="en-US" dirty="0">
                <a:latin typeface="Franklin Gothic Book" panose="020B0503020102020204" pitchFamily="34" charset="0"/>
              </a:rPr>
              <a:t> panels attach to boom at every other </a:t>
            </a:r>
            <a:r>
              <a:rPr lang="en-US" dirty="0" err="1">
                <a:latin typeface="Franklin Gothic Book" panose="020B0503020102020204" pitchFamily="34" charset="0"/>
              </a:rPr>
              <a:t>hingeline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05EB9B-8489-4FEF-B1FA-06EAC153E366}"/>
              </a:ext>
            </a:extLst>
          </p:cNvPr>
          <p:cNvCxnSpPr>
            <a:cxnSpLocks/>
          </p:cNvCxnSpPr>
          <p:nvPr/>
        </p:nvCxnSpPr>
        <p:spPr>
          <a:xfrm flipV="1">
            <a:off x="2647565" y="5075833"/>
            <a:ext cx="0" cy="10302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57EF57AD-103E-4D4B-9084-57ACC871F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559FACA4-1817-430D-B74E-CBAE77D41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DE174E58-0809-426C-A0AB-E18C752FC6DE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263921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23FFA4-824C-4DB4-B170-DDEBBBFB7C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5061" y="1601356"/>
            <a:ext cx="3169625" cy="1167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F5D4D3-8A13-4AA6-8DA2-6994E95A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Tensioned Blanket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9E141-E3F9-412E-B614-4694B85E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1540052"/>
            <a:ext cx="8409167" cy="467269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sz="2400" dirty="0"/>
              <a:t>The </a:t>
            </a:r>
            <a:r>
              <a:rPr lang="en-US" sz="2400" dirty="0" err="1"/>
              <a:t>rHaWK</a:t>
            </a:r>
            <a:r>
              <a:rPr lang="en-US" sz="2400" dirty="0"/>
              <a:t> architecture is similar to tensioned-blanket arrays but offers the following benefits and advantages: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000" dirty="0"/>
              <a:t>Array does not require tension, relaxing the stiffness and strength requirements (and mass) of the boom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000" dirty="0"/>
              <a:t>Array has a reduced effective length (multiple attach points along the length), increasing the first mode compared to a blanket that is attached only at the tip and root.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000" dirty="0"/>
              <a:t>Rigid substrates offer improved radiation shielding and thermal management over flexible blanket substrates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000" dirty="0"/>
              <a:t>MMA boom does not use a canister (better mass and packaging efficiency, W/kg &amp; kW/m³)</a:t>
            </a:r>
          </a:p>
          <a:p>
            <a:pPr lvl="1">
              <a:spcBef>
                <a:spcPts val="0"/>
              </a:spcBef>
              <a:spcAft>
                <a:spcPts val="900"/>
              </a:spcAft>
            </a:pPr>
            <a:r>
              <a:rPr lang="en-US" sz="2000" dirty="0"/>
              <a:t>Stowed form factor is more friendly and flexible for </a:t>
            </a:r>
            <a:r>
              <a:rPr lang="en-US" sz="2000" dirty="0" err="1"/>
              <a:t>SmallSats</a:t>
            </a:r>
            <a:r>
              <a:rPr lang="en-US" sz="2000" dirty="0"/>
              <a:t> and small launch vehicles</a:t>
            </a:r>
          </a:p>
          <a:p>
            <a:pPr lvl="2">
              <a:spcBef>
                <a:spcPts val="0"/>
              </a:spcBef>
              <a:spcAft>
                <a:spcPts val="900"/>
              </a:spcAft>
            </a:pPr>
            <a:r>
              <a:rPr lang="en-US" sz="1800" dirty="0"/>
              <a:t>Array stows as a rectangular stack of rigid panels</a:t>
            </a:r>
          </a:p>
          <a:p>
            <a:pPr lvl="2">
              <a:spcBef>
                <a:spcPts val="0"/>
              </a:spcBef>
              <a:spcAft>
                <a:spcPts val="900"/>
              </a:spcAft>
            </a:pPr>
            <a:r>
              <a:rPr lang="en-US" sz="1800" dirty="0"/>
              <a:t>Boom does not require a deployment canister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7B99B3C-D505-460F-A96E-B1C86EAD1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2587" y="4150336"/>
            <a:ext cx="2702169" cy="202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nasa.gov/mission_pages/station/research/experiments/iss052e002871.jpg">
            <a:extLst>
              <a:ext uri="{FF2B5EF4-FFF2-40B4-BE49-F238E27FC236}">
                <a16:creationId xmlns:a16="http://schemas.microsoft.com/office/drawing/2014/main" id="{C2C9FD05-C07D-4346-AB5E-3203515B4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076313" y="2137125"/>
            <a:ext cx="846717" cy="27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B4437DA-00E5-4135-9385-5FABF606F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MMA Design, LLC Proprietary Information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3DC93B-FC96-4E25-A031-0B3FEA6D3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fld id="{81D4AC89-299C-4737-A74F-A70AE5B0EE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2547FC7-F0FC-455B-BF7C-019884DE0596}"/>
              </a:ext>
            </a:extLst>
          </p:cNvPr>
          <p:cNvSpPr txBox="1">
            <a:spLocks/>
          </p:cNvSpPr>
          <p:nvPr/>
        </p:nvSpPr>
        <p:spPr>
          <a:xfrm>
            <a:off x="380999" y="6356349"/>
            <a:ext cx="320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GSFC Planetary CubeSats Symposium 2018</a:t>
            </a:r>
          </a:p>
          <a:p>
            <a:r>
              <a:rPr lang="en-US" dirty="0"/>
              <a:t>Aug. 16-17, 2018</a:t>
            </a:r>
          </a:p>
        </p:txBody>
      </p:sp>
    </p:spTree>
    <p:extLst>
      <p:ext uri="{BB962C8B-B14F-4D97-AF65-F5344CB8AC3E}">
        <p14:creationId xmlns:p14="http://schemas.microsoft.com/office/powerpoint/2010/main" val="178813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26025</TotalTime>
  <Words>1390</Words>
  <Application>Microsoft Office PowerPoint</Application>
  <PresentationFormat>Widescreen</PresentationFormat>
  <Paragraphs>246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PGothic</vt:lpstr>
      <vt:lpstr>Arial</vt:lpstr>
      <vt:lpstr>Baskerville</vt:lpstr>
      <vt:lpstr>Calibri</vt:lpstr>
      <vt:lpstr>Courier New</vt:lpstr>
      <vt:lpstr>Franklin Gothic Book</vt:lpstr>
      <vt:lpstr>Franklin Gothic Demi</vt:lpstr>
      <vt:lpstr>Franklin Gothic Medium</vt:lpstr>
      <vt:lpstr>Times New Roman</vt:lpstr>
      <vt:lpstr>Wingdings</vt:lpstr>
      <vt:lpstr>Office Theme</vt:lpstr>
      <vt:lpstr>BIG Power BIG Aperture small satellite</vt:lpstr>
      <vt:lpstr>High Watts per Kilogram  (HaWK) Solar Arrays </vt:lpstr>
      <vt:lpstr>MMA’s “HaWK” Solar Arrays</vt:lpstr>
      <vt:lpstr>High Performance &amp; Reliability</vt:lpstr>
      <vt:lpstr>HaWK Array Heritage  100% Success Rate</vt:lpstr>
      <vt:lpstr>Pushing Performance</vt:lpstr>
      <vt:lpstr>Advanced Packaging Approach for SmallSat Solar Arrays</vt:lpstr>
      <vt:lpstr>1 kW rHaWK Wing</vt:lpstr>
      <vt:lpstr>Comparison to Tensioned Blanket</vt:lpstr>
      <vt:lpstr>Frequency Specific  MMA Deployable  High-Gain Reflectarray (DaHGR) (1U+)</vt:lpstr>
      <vt:lpstr>  Deployable High Gain Reflectarray (DaHGR)</vt:lpstr>
      <vt:lpstr>T-DaHGR Overview</vt:lpstr>
      <vt:lpstr>Top Level System  Working Requirements</vt:lpstr>
      <vt:lpstr>T-DaHGR System Overview</vt:lpstr>
      <vt:lpstr>PowerPoint Presentation</vt:lpstr>
      <vt:lpstr>DaHGR Options</vt:lpstr>
      <vt:lpstr>Conclusions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 Darnell</dc:creator>
  <cp:lastModifiedBy>Mark Bailey</cp:lastModifiedBy>
  <cp:revision>179</cp:revision>
  <dcterms:created xsi:type="dcterms:W3CDTF">2017-02-28T16:02:53Z</dcterms:created>
  <dcterms:modified xsi:type="dcterms:W3CDTF">2018-08-17T13:44:43Z</dcterms:modified>
</cp:coreProperties>
</file>