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90" r:id="rId1"/>
  </p:sldMasterIdLst>
  <p:notesMasterIdLst>
    <p:notesMasterId r:id="rId17"/>
  </p:notesMasterIdLst>
  <p:handoutMasterIdLst>
    <p:handoutMasterId r:id="rId18"/>
  </p:handoutMasterIdLst>
  <p:sldIdLst>
    <p:sldId id="322" r:id="rId2"/>
    <p:sldId id="372" r:id="rId3"/>
    <p:sldId id="412" r:id="rId4"/>
    <p:sldId id="427" r:id="rId5"/>
    <p:sldId id="433" r:id="rId6"/>
    <p:sldId id="418" r:id="rId7"/>
    <p:sldId id="419" r:id="rId8"/>
    <p:sldId id="429" r:id="rId9"/>
    <p:sldId id="430" r:id="rId10"/>
    <p:sldId id="431" r:id="rId11"/>
    <p:sldId id="432" r:id="rId12"/>
    <p:sldId id="426" r:id="rId13"/>
    <p:sldId id="434" r:id="rId14"/>
    <p:sldId id="404" r:id="rId15"/>
    <p:sldId id="408" r:id="rId16"/>
  </p:sldIdLst>
  <p:sldSz cx="9144000" cy="6858000" type="letter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vantGarde Bk BT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vantGarde Bk BT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vantGarde Bk BT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vantGarde Bk BT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vantGarde Bk BT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vantGarde Bk BT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vantGarde Bk BT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vantGarde Bk BT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vantGarde Bk BT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F0000"/>
    <a:srgbClr val="0066FF"/>
    <a:srgbClr val="FF6600"/>
    <a:srgbClr val="FF9933"/>
    <a:srgbClr val="99CC00"/>
    <a:srgbClr val="66FF33"/>
    <a:srgbClr val="00FF00"/>
    <a:srgbClr val="00CC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35" autoAdjust="0"/>
    <p:restoredTop sz="92369" autoAdjust="0"/>
  </p:normalViewPr>
  <p:slideViewPr>
    <p:cSldViewPr snapToGrid="0">
      <p:cViewPr varScale="1">
        <p:scale>
          <a:sx n="91" d="100"/>
          <a:sy n="91" d="100"/>
        </p:scale>
        <p:origin x="198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8268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4" y="4560889"/>
            <a:ext cx="5362575" cy="4321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201" tIns="46766" rIns="95201" bIns="467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5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6825" y="727075"/>
            <a:ext cx="4783138" cy="35861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9935281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048267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46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115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37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00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559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92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763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575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66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45"/>
          <p:cNvSpPr>
            <a:spLocks noChangeShapeType="1"/>
          </p:cNvSpPr>
          <p:nvPr/>
        </p:nvSpPr>
        <p:spPr bwMode="auto">
          <a:xfrm>
            <a:off x="757238" y="6445250"/>
            <a:ext cx="7629525" cy="0"/>
          </a:xfrm>
          <a:prstGeom prst="line">
            <a:avLst/>
          </a:prstGeom>
          <a:noFill/>
          <a:ln w="19050">
            <a:solidFill>
              <a:srgbClr val="0059D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1065"/>
          <p:cNvSpPr>
            <a:spLocks noChangeShapeType="1"/>
          </p:cNvSpPr>
          <p:nvPr userDrawn="1"/>
        </p:nvSpPr>
        <p:spPr bwMode="auto">
          <a:xfrm>
            <a:off x="508000" y="987425"/>
            <a:ext cx="8126413" cy="1588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1417638"/>
            <a:ext cx="7772400" cy="1143000"/>
          </a:xfrm>
        </p:spPr>
        <p:txBody>
          <a:bodyPr lIns="90487" tIns="44450" rIns="90487" bIns="44450"/>
          <a:lstStyle>
            <a:lvl1pPr>
              <a:defRPr sz="3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507" name="Rectangle 10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0473832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8615363" y="6467475"/>
            <a:ext cx="3730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vantGarde Bk BT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vantGarde Bk BT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vantGarde Bk BT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vantGarde Bk BT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vantGarde Bk B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vantGarde Bk B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vantGarde Bk B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vantGarde Bk B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vantGarde Bk BT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AA3CE25-7365-4618-A3D4-178174C74E89}" type="slidenum">
              <a:rPr lang="en-US" altLang="en-US" sz="1200"/>
              <a:pPr eaLnBrk="1" hangingPunct="1"/>
              <a:t>‹#›</a:t>
            </a:fld>
            <a:endParaRPr lang="en-US" alt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12788" y="1308100"/>
            <a:ext cx="7710487" cy="47990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869363"/>
      </p:ext>
    </p:extLst>
  </p:cSld>
  <p:clrMapOvr>
    <a:masterClrMapping/>
  </p:clrMapOvr>
  <p:transition/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8615363" y="6467475"/>
            <a:ext cx="3730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vantGarde Bk BT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vantGarde Bk BT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vantGarde Bk BT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vantGarde Bk BT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vantGarde Bk B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vantGarde Bk B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vantGarde Bk B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vantGarde Bk B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vantGarde Bk BT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AA3CE25-7365-4618-A3D4-178174C74E89}" type="slidenum">
              <a:rPr lang="en-US" altLang="en-US" sz="1200"/>
              <a:pPr eaLnBrk="1" hangingPunct="1"/>
              <a:t>‹#›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85457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404938"/>
            <a:ext cx="8281988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2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922338" y="112226"/>
            <a:ext cx="7299325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Line 1045"/>
          <p:cNvSpPr>
            <a:spLocks noChangeShapeType="1"/>
          </p:cNvSpPr>
          <p:nvPr/>
        </p:nvSpPr>
        <p:spPr bwMode="auto">
          <a:xfrm>
            <a:off x="757238" y="6445250"/>
            <a:ext cx="7629525" cy="0"/>
          </a:xfrm>
          <a:prstGeom prst="line">
            <a:avLst/>
          </a:prstGeom>
          <a:noFill/>
          <a:ln w="19050">
            <a:solidFill>
              <a:srgbClr val="0059D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Line 1065"/>
          <p:cNvSpPr>
            <a:spLocks noChangeShapeType="1"/>
          </p:cNvSpPr>
          <p:nvPr/>
        </p:nvSpPr>
        <p:spPr bwMode="auto">
          <a:xfrm>
            <a:off x="508000" y="987425"/>
            <a:ext cx="8126413" cy="1588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1" name="Picture 106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291" y="196363"/>
            <a:ext cx="76517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274151"/>
            <a:ext cx="10699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2" r:id="rId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59DC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59DC"/>
          </a:solidFill>
          <a:latin typeface="Arial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59DC"/>
          </a:solidFill>
          <a:latin typeface="Arial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59DC"/>
          </a:solidFill>
          <a:latin typeface="Arial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59DC"/>
          </a:solidFill>
          <a:latin typeface="Arial" charset="0"/>
        </a:defRPr>
      </a:lvl5pPr>
      <a:lvl6pPr marL="4572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59DC"/>
          </a:solidFill>
          <a:latin typeface="Arial" charset="0"/>
        </a:defRPr>
      </a:lvl6pPr>
      <a:lvl7pPr marL="9144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59DC"/>
          </a:solidFill>
          <a:latin typeface="Arial" charset="0"/>
        </a:defRPr>
      </a:lvl7pPr>
      <a:lvl8pPr marL="13716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59DC"/>
          </a:solidFill>
          <a:latin typeface="Arial" charset="0"/>
        </a:defRPr>
      </a:lvl8pPr>
      <a:lvl9pPr marL="18288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59DC"/>
          </a:solidFill>
          <a:latin typeface="Arial" charset="0"/>
        </a:defRPr>
      </a:lvl9pPr>
    </p:titleStyle>
    <p:bodyStyle>
      <a:lvl1pPr marL="174625" indent="-174625" algn="l" rtl="0" eaLnBrk="0" fontAlgn="base" hangingPunct="0">
        <a:lnSpc>
          <a:spcPct val="85000"/>
        </a:lnSpc>
        <a:spcBef>
          <a:spcPct val="35000"/>
        </a:spcBef>
        <a:spcAft>
          <a:spcPct val="0"/>
        </a:spcAft>
        <a:buClr>
          <a:schemeClr val="tx1"/>
        </a:buClr>
        <a:buSzPct val="100000"/>
        <a:buChar char="•"/>
        <a:defRPr b="1">
          <a:solidFill>
            <a:schemeClr val="bg1"/>
          </a:solidFill>
          <a:latin typeface="Arial" charset="0"/>
          <a:ea typeface="+mn-ea"/>
          <a:cs typeface="+mn-cs"/>
        </a:defRPr>
      </a:lvl1pPr>
      <a:lvl2pPr marL="511175" indent="-222250" algn="l" rtl="0" eaLnBrk="0" fontAlgn="base" hangingPunct="0">
        <a:lnSpc>
          <a:spcPct val="85000"/>
        </a:lnSpc>
        <a:spcBef>
          <a:spcPct val="10000"/>
        </a:spcBef>
        <a:spcAft>
          <a:spcPct val="0"/>
        </a:spcAft>
        <a:buClr>
          <a:schemeClr val="tx1"/>
        </a:buClr>
        <a:buSzPct val="100000"/>
        <a:buChar char="–"/>
        <a:defRPr sz="1600">
          <a:solidFill>
            <a:schemeClr val="bg1"/>
          </a:solidFill>
          <a:latin typeface="Arial" charset="0"/>
        </a:defRPr>
      </a:lvl2pPr>
      <a:lvl3pPr marL="796925" indent="-171450" algn="l" rtl="0" eaLnBrk="0" fontAlgn="base" hangingPunct="0">
        <a:lnSpc>
          <a:spcPct val="85000"/>
        </a:lnSpc>
        <a:spcBef>
          <a:spcPct val="10000"/>
        </a:spcBef>
        <a:spcAft>
          <a:spcPct val="0"/>
        </a:spcAft>
        <a:buClr>
          <a:schemeClr val="tx1"/>
        </a:buClr>
        <a:buSzPct val="100000"/>
        <a:buChar char="•"/>
        <a:defRPr sz="1400">
          <a:solidFill>
            <a:schemeClr val="bg1"/>
          </a:solidFill>
          <a:latin typeface="Arial" charset="0"/>
        </a:defRPr>
      </a:lvl3pPr>
      <a:lvl4pPr marL="1146175" indent="-234950" algn="l" rtl="0" eaLnBrk="0" fontAlgn="base" hangingPunct="0">
        <a:lnSpc>
          <a:spcPct val="85000"/>
        </a:lnSpc>
        <a:spcBef>
          <a:spcPct val="10000"/>
        </a:spcBef>
        <a:spcAft>
          <a:spcPct val="0"/>
        </a:spcAft>
        <a:buClr>
          <a:schemeClr val="tx1"/>
        </a:buClr>
        <a:buSzPct val="100000"/>
        <a:buChar char="–"/>
        <a:defRPr sz="1200">
          <a:solidFill>
            <a:schemeClr val="bg1"/>
          </a:solidFill>
          <a:latin typeface="Arial" charset="0"/>
        </a:defRPr>
      </a:lvl4pPr>
      <a:lvl5pPr marL="1431925" indent="-171450" algn="l" rtl="0" eaLnBrk="0" fontAlgn="base" hangingPunct="0">
        <a:lnSpc>
          <a:spcPct val="85000"/>
        </a:lnSpc>
        <a:spcBef>
          <a:spcPct val="10000"/>
        </a:spcBef>
        <a:spcAft>
          <a:spcPct val="0"/>
        </a:spcAft>
        <a:buClr>
          <a:schemeClr val="tx1"/>
        </a:buClr>
        <a:buSzPct val="100000"/>
        <a:buChar char="•"/>
        <a:defRPr sz="1200">
          <a:solidFill>
            <a:schemeClr val="bg1"/>
          </a:solidFill>
          <a:latin typeface="Arial" charset="0"/>
        </a:defRPr>
      </a:lvl5pPr>
      <a:lvl6pPr marL="1889125" indent="-171450" algn="l" rtl="0" eaLnBrk="0" fontAlgn="base" hangingPunct="0">
        <a:lnSpc>
          <a:spcPct val="85000"/>
        </a:lnSpc>
        <a:spcBef>
          <a:spcPct val="10000"/>
        </a:spcBef>
        <a:spcAft>
          <a:spcPct val="0"/>
        </a:spcAft>
        <a:buClr>
          <a:schemeClr val="tx1"/>
        </a:buClr>
        <a:buSzPct val="100000"/>
        <a:buChar char="•"/>
        <a:defRPr sz="1200">
          <a:solidFill>
            <a:schemeClr val="bg1"/>
          </a:solidFill>
          <a:latin typeface="+mn-lt"/>
        </a:defRPr>
      </a:lvl6pPr>
      <a:lvl7pPr marL="2346325" indent="-171450" algn="l" rtl="0" eaLnBrk="0" fontAlgn="base" hangingPunct="0">
        <a:lnSpc>
          <a:spcPct val="85000"/>
        </a:lnSpc>
        <a:spcBef>
          <a:spcPct val="10000"/>
        </a:spcBef>
        <a:spcAft>
          <a:spcPct val="0"/>
        </a:spcAft>
        <a:buClr>
          <a:schemeClr val="tx1"/>
        </a:buClr>
        <a:buSzPct val="100000"/>
        <a:buChar char="•"/>
        <a:defRPr sz="1200">
          <a:solidFill>
            <a:schemeClr val="bg1"/>
          </a:solidFill>
          <a:latin typeface="+mn-lt"/>
        </a:defRPr>
      </a:lvl7pPr>
      <a:lvl8pPr marL="2803525" indent="-171450" algn="l" rtl="0" eaLnBrk="0" fontAlgn="base" hangingPunct="0">
        <a:lnSpc>
          <a:spcPct val="85000"/>
        </a:lnSpc>
        <a:spcBef>
          <a:spcPct val="10000"/>
        </a:spcBef>
        <a:spcAft>
          <a:spcPct val="0"/>
        </a:spcAft>
        <a:buClr>
          <a:schemeClr val="tx1"/>
        </a:buClr>
        <a:buSzPct val="100000"/>
        <a:buChar char="•"/>
        <a:defRPr sz="1200">
          <a:solidFill>
            <a:schemeClr val="bg1"/>
          </a:solidFill>
          <a:latin typeface="+mn-lt"/>
        </a:defRPr>
      </a:lvl8pPr>
      <a:lvl9pPr marL="3260725" indent="-171450" algn="l" rtl="0" eaLnBrk="0" fontAlgn="base" hangingPunct="0">
        <a:lnSpc>
          <a:spcPct val="85000"/>
        </a:lnSpc>
        <a:spcBef>
          <a:spcPct val="10000"/>
        </a:spcBef>
        <a:spcAft>
          <a:spcPct val="0"/>
        </a:spcAft>
        <a:buClr>
          <a:schemeClr val="tx1"/>
        </a:buClr>
        <a:buSzPct val="100000"/>
        <a:buChar char="•"/>
        <a:defRPr sz="12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"/>
          <p:cNvSpPr>
            <a:spLocks noGrp="1"/>
          </p:cNvSpPr>
          <p:nvPr>
            <p:ph type="ctrTitle"/>
          </p:nvPr>
        </p:nvSpPr>
        <p:spPr>
          <a:xfrm>
            <a:off x="685800" y="1417638"/>
            <a:ext cx="7772400" cy="2473325"/>
          </a:xfrm>
        </p:spPr>
        <p:txBody>
          <a:bodyPr/>
          <a:lstStyle/>
          <a:p>
            <a:r>
              <a:rPr lang="en-US" dirty="0"/>
              <a:t>State-of-the-Art for Small Satellite Propulsion Systems</a:t>
            </a:r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96496"/>
            <a:ext cx="6400800" cy="2259817"/>
          </a:xfrm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Khary I. Parker</a:t>
            </a:r>
          </a:p>
          <a:p>
            <a:r>
              <a:rPr lang="en-US" altLang="en-US" dirty="0" smtClean="0">
                <a:latin typeface="Arial" panose="020B0604020202020204" pitchFamily="34" charset="0"/>
              </a:rPr>
              <a:t>NASA/Goddard Space Flight Center</a:t>
            </a:r>
          </a:p>
          <a:p>
            <a:endParaRPr lang="en-US" altLang="en-US" dirty="0" smtClean="0">
              <a:latin typeface="Arial" panose="020B0604020202020204" pitchFamily="34" charset="0"/>
            </a:endParaRPr>
          </a:p>
          <a:p>
            <a:pPr marL="12700" marR="6350">
              <a:lnSpc>
                <a:spcPts val="1400"/>
              </a:lnSpc>
            </a:pP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Planetary </a:t>
            </a:r>
            <a:r>
              <a:rPr lang="en-US" dirty="0"/>
              <a:t>CubeSat Science Symposium</a:t>
            </a:r>
          </a:p>
          <a:p>
            <a:pPr marL="12700" marR="6350">
              <a:lnSpc>
                <a:spcPts val="1400"/>
              </a:lnSpc>
            </a:pPr>
            <a:r>
              <a:rPr lang="en-US" dirty="0" smtClean="0">
                <a:latin typeface="Arial"/>
                <a:cs typeface="Arial"/>
              </a:rPr>
              <a:t>NASA/Goddard Space Flight Center</a:t>
            </a:r>
          </a:p>
          <a:p>
            <a:pPr marL="12700" marR="6350">
              <a:lnSpc>
                <a:spcPts val="1400"/>
              </a:lnSpc>
            </a:pPr>
            <a:r>
              <a:rPr lang="en-US" dirty="0" smtClean="0">
                <a:latin typeface="Arial"/>
                <a:cs typeface="Arial"/>
              </a:rPr>
              <a:t>Greenbelt, MD</a:t>
            </a:r>
          </a:p>
          <a:p>
            <a:pPr marL="12700" marR="6350">
              <a:lnSpc>
                <a:spcPts val="1400"/>
              </a:lnSpc>
            </a:pPr>
            <a:r>
              <a:rPr lang="en-US" dirty="0" smtClean="0">
                <a:latin typeface="Arial"/>
                <a:cs typeface="Arial"/>
              </a:rPr>
              <a:t>August 16-17, 2018</a:t>
            </a:r>
            <a:endParaRPr lang="en-US" dirty="0">
              <a:latin typeface="Arial"/>
              <a:cs typeface="Arial"/>
            </a:endParaRPr>
          </a:p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Gaps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12788" y="1158844"/>
            <a:ext cx="7710487" cy="5205742"/>
          </a:xfrm>
        </p:spPr>
        <p:txBody>
          <a:bodyPr/>
          <a:lstStyle/>
          <a:p>
            <a:r>
              <a:rPr lang="en-US" dirty="0" smtClean="0"/>
              <a:t>Chemical Propulsion</a:t>
            </a:r>
          </a:p>
          <a:p>
            <a:pPr lvl="1"/>
            <a:r>
              <a:rPr lang="en-US" dirty="0" smtClean="0"/>
              <a:t>Volume efficient propellant storage for interplanetary mission.</a:t>
            </a:r>
          </a:p>
          <a:p>
            <a:pPr lvl="1"/>
            <a:r>
              <a:rPr lang="en-US" dirty="0" smtClean="0"/>
              <a:t>High density/High </a:t>
            </a:r>
            <a:r>
              <a:rPr lang="en-US" dirty="0" err="1" smtClean="0"/>
              <a:t>Isp</a:t>
            </a:r>
            <a:r>
              <a:rPr lang="en-US" dirty="0" smtClean="0"/>
              <a:t> propellant with accompanying thruster hardware:</a:t>
            </a:r>
          </a:p>
          <a:p>
            <a:pPr lvl="2"/>
            <a:r>
              <a:rPr lang="en-US" dirty="0" smtClean="0"/>
              <a:t>Air Force HAN-based Propellant (AF-M315E):</a:t>
            </a:r>
          </a:p>
          <a:p>
            <a:pPr lvl="3"/>
            <a:r>
              <a:rPr lang="en-US" dirty="0" err="1" smtClean="0"/>
              <a:t>Busek</a:t>
            </a:r>
            <a:r>
              <a:rPr lang="en-US" dirty="0" smtClean="0"/>
              <a:t> is winding down green propellant thruster development</a:t>
            </a:r>
          </a:p>
          <a:p>
            <a:pPr lvl="3"/>
            <a:r>
              <a:rPr lang="en-US" dirty="0" err="1" smtClean="0"/>
              <a:t>Aerojet</a:t>
            </a:r>
            <a:r>
              <a:rPr lang="en-US" dirty="0" smtClean="0"/>
              <a:t> developed and built AF-M315E propulsion systems</a:t>
            </a:r>
          </a:p>
          <a:p>
            <a:pPr lvl="4"/>
            <a:r>
              <a:rPr lang="en-US" dirty="0" smtClean="0"/>
              <a:t>GPIM </a:t>
            </a:r>
          </a:p>
          <a:p>
            <a:pPr lvl="5"/>
            <a:r>
              <a:rPr lang="en-US" dirty="0" smtClean="0"/>
              <a:t>Developed GR-1 1.0N thruster.</a:t>
            </a:r>
            <a:endParaRPr lang="en-US" dirty="0"/>
          </a:p>
          <a:p>
            <a:pPr lvl="5"/>
            <a:r>
              <a:rPr lang="en-US" dirty="0"/>
              <a:t>D</a:t>
            </a:r>
            <a:r>
              <a:rPr lang="en-US" dirty="0" smtClean="0"/>
              <a:t>ue to launch Nov. 2018.  Will be first flight for AF-M315E propellant.</a:t>
            </a:r>
          </a:p>
          <a:p>
            <a:pPr lvl="4"/>
            <a:r>
              <a:rPr lang="en-US" dirty="0" smtClean="0"/>
              <a:t>Developed </a:t>
            </a:r>
            <a:r>
              <a:rPr lang="en-US" dirty="0"/>
              <a:t>Modular Propulsion Systems (MPS) for SmallSat </a:t>
            </a:r>
            <a:r>
              <a:rPr lang="en-US" dirty="0" smtClean="0"/>
              <a:t>use.</a:t>
            </a:r>
          </a:p>
          <a:p>
            <a:pPr lvl="5"/>
            <a:r>
              <a:rPr lang="en-US" dirty="0" smtClean="0"/>
              <a:t>Miniature version of GR-1 (GR-M1) in development.</a:t>
            </a:r>
          </a:p>
          <a:p>
            <a:pPr lvl="5"/>
            <a:r>
              <a:rPr lang="en-US" dirty="0" smtClean="0"/>
              <a:t>Due to launch in 2019.</a:t>
            </a:r>
          </a:p>
          <a:p>
            <a:pPr lvl="3"/>
            <a:r>
              <a:rPr lang="en-US" dirty="0" smtClean="0"/>
              <a:t>Need more development for US based green propellant components.</a:t>
            </a:r>
          </a:p>
          <a:p>
            <a:pPr lvl="2"/>
            <a:r>
              <a:rPr lang="en-US" dirty="0" smtClean="0"/>
              <a:t>Swedish ADN-based Propellant (LMP-103S):</a:t>
            </a:r>
          </a:p>
          <a:p>
            <a:pPr lvl="3"/>
            <a:r>
              <a:rPr lang="en-US" dirty="0" smtClean="0"/>
              <a:t>Bradford-ECAPS has high TRL for its propellant and thrusters</a:t>
            </a:r>
          </a:p>
          <a:p>
            <a:pPr lvl="4"/>
            <a:r>
              <a:rPr lang="en-US" dirty="0" smtClean="0"/>
              <a:t>1N HPGP thruster and LMP-103S propellant (both TRL 7) has flown on 12 spacecraft (PRISMA, </a:t>
            </a:r>
            <a:r>
              <a:rPr lang="en-US" dirty="0" err="1" smtClean="0"/>
              <a:t>SkySat</a:t>
            </a:r>
            <a:r>
              <a:rPr lang="en-US" dirty="0" smtClean="0"/>
              <a:t>).</a:t>
            </a:r>
          </a:p>
          <a:p>
            <a:pPr lvl="4"/>
            <a:r>
              <a:rPr lang="en-US" dirty="0" smtClean="0"/>
              <a:t>100 </a:t>
            </a:r>
            <a:r>
              <a:rPr lang="en-US" dirty="0" err="1" smtClean="0"/>
              <a:t>mN</a:t>
            </a:r>
            <a:r>
              <a:rPr lang="en-US" dirty="0" smtClean="0"/>
              <a:t> thruster currently in development for Lunar Flashlight mission.</a:t>
            </a:r>
          </a:p>
          <a:p>
            <a:pPr lvl="4"/>
            <a:r>
              <a:rPr lang="en-US" dirty="0" smtClean="0"/>
              <a:t>5N HPGP and 22N HPGP thrusters are currently in development (TRL 5).</a:t>
            </a:r>
          </a:p>
          <a:p>
            <a:pPr lvl="3"/>
            <a:r>
              <a:rPr lang="en-US" dirty="0"/>
              <a:t>1N and 5N thrusters very useful for SmallSats</a:t>
            </a:r>
          </a:p>
          <a:p>
            <a:pPr lvl="4"/>
            <a:r>
              <a:rPr lang="en-US" dirty="0"/>
              <a:t>Need qualification with small valves (in development).</a:t>
            </a:r>
          </a:p>
          <a:p>
            <a:pPr lvl="4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20290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Gaps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Electric Propulsion</a:t>
            </a:r>
          </a:p>
          <a:p>
            <a:pPr lvl="1"/>
            <a:r>
              <a:rPr lang="en-US" dirty="0" smtClean="0"/>
              <a:t>High efficient power processing unit</a:t>
            </a:r>
          </a:p>
          <a:p>
            <a:pPr lvl="1"/>
            <a:r>
              <a:rPr lang="en-US" dirty="0" smtClean="0"/>
              <a:t>Low power (&lt; 60W) and high thrust (&gt; 2 </a:t>
            </a:r>
            <a:r>
              <a:rPr lang="en-US" dirty="0" err="1" smtClean="0"/>
              <a:t>mN</a:t>
            </a:r>
            <a:r>
              <a:rPr lang="en-US" dirty="0" smtClean="0"/>
              <a:t>) systems.</a:t>
            </a:r>
          </a:p>
          <a:p>
            <a:r>
              <a:rPr lang="en-US" dirty="0" smtClean="0"/>
              <a:t>Radiation Tolerant</a:t>
            </a:r>
          </a:p>
          <a:p>
            <a:pPr lvl="1"/>
            <a:r>
              <a:rPr lang="en-US" dirty="0" smtClean="0"/>
              <a:t>TID: &gt; 10 </a:t>
            </a:r>
            <a:r>
              <a:rPr lang="en-US" dirty="0" err="1" smtClean="0"/>
              <a:t>krad</a:t>
            </a:r>
            <a:endParaRPr lang="en-US" dirty="0" smtClean="0"/>
          </a:p>
          <a:p>
            <a:pPr lvl="1"/>
            <a:r>
              <a:rPr lang="en-US" dirty="0" smtClean="0"/>
              <a:t>SEE: &lt; 37 MeV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82402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SmallSats are a low cost access to space with an increasing need for propulsion systems.</a:t>
            </a:r>
          </a:p>
          <a:p>
            <a:r>
              <a:rPr lang="en-US" dirty="0" smtClean="0"/>
              <a:t>NASA, and other organizations, </a:t>
            </a:r>
            <a:r>
              <a:rPr lang="en-US" dirty="0"/>
              <a:t>will be using SmallSats </a:t>
            </a:r>
            <a:r>
              <a:rPr lang="en-US" dirty="0" smtClean="0"/>
              <a:t>that require propulsion systems to </a:t>
            </a:r>
          </a:p>
          <a:p>
            <a:pPr lvl="1"/>
            <a:r>
              <a:rPr lang="en-US" dirty="0" smtClean="0"/>
              <a:t>Conduct high quality near and far reaching on-orbit research</a:t>
            </a:r>
          </a:p>
          <a:p>
            <a:pPr lvl="1"/>
            <a:r>
              <a:rPr lang="en-US" dirty="0" smtClean="0"/>
              <a:t>Perform technology demonstrations</a:t>
            </a:r>
          </a:p>
          <a:p>
            <a:r>
              <a:rPr lang="en-US" dirty="0" smtClean="0"/>
              <a:t>NASA has a clearer SmallSat propulsion needs and technology gaps that need to be filled.</a:t>
            </a:r>
          </a:p>
          <a:p>
            <a:r>
              <a:rPr lang="en-US" dirty="0" smtClean="0"/>
              <a:t>Many SmallSat propulsion technologies are currently under development</a:t>
            </a:r>
          </a:p>
          <a:p>
            <a:pPr lvl="1"/>
            <a:r>
              <a:rPr lang="en-US" dirty="0" smtClean="0"/>
              <a:t>Systems at various levels of maturity</a:t>
            </a:r>
          </a:p>
          <a:p>
            <a:pPr lvl="1"/>
            <a:r>
              <a:rPr lang="en-US" dirty="0" smtClean="0"/>
              <a:t>Wide variety of systems for many mission 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72617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60763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SmallSat Propulsion Systems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12788" y="1061884"/>
            <a:ext cx="7710487" cy="5338916"/>
          </a:xfrm>
        </p:spPr>
        <p:txBody>
          <a:bodyPr/>
          <a:lstStyle/>
          <a:p>
            <a:r>
              <a:rPr lang="en-US" dirty="0" smtClean="0"/>
              <a:t>Chemical Propulsion Systems</a:t>
            </a:r>
          </a:p>
          <a:p>
            <a:pPr lvl="1"/>
            <a:r>
              <a:rPr lang="en-US" dirty="0" smtClean="0"/>
              <a:t>Cold gas propulsion system propellants use primarily saturated liquids:</a:t>
            </a:r>
          </a:p>
          <a:p>
            <a:pPr lvl="2"/>
            <a:r>
              <a:rPr lang="en-US" dirty="0" smtClean="0"/>
              <a:t>Refrigerants</a:t>
            </a:r>
          </a:p>
          <a:p>
            <a:pPr lvl="3"/>
            <a:r>
              <a:rPr lang="en-US" dirty="0" smtClean="0"/>
              <a:t>R134a – used in air conditioning systems</a:t>
            </a:r>
          </a:p>
          <a:p>
            <a:pPr lvl="3"/>
            <a:r>
              <a:rPr lang="en-US" dirty="0" smtClean="0"/>
              <a:t>R236fa – used in fire extinguishers</a:t>
            </a:r>
          </a:p>
          <a:p>
            <a:pPr lvl="2"/>
            <a:r>
              <a:rPr lang="en-US" dirty="0" smtClean="0"/>
              <a:t>Sulfur Dioxide</a:t>
            </a:r>
          </a:p>
          <a:p>
            <a:pPr lvl="2"/>
            <a:r>
              <a:rPr lang="en-US" dirty="0" err="1" smtClean="0"/>
              <a:t>Isobutane</a:t>
            </a:r>
            <a:endParaRPr lang="en-US" dirty="0" smtClean="0"/>
          </a:p>
          <a:p>
            <a:pPr lvl="1"/>
            <a:r>
              <a:rPr lang="en-US" dirty="0" smtClean="0"/>
              <a:t>High energy propulsion system development has primarily focused on green propellants (AF-M315E, LMP-103S).  However, there are some hydrazine systems in development.</a:t>
            </a:r>
          </a:p>
          <a:p>
            <a:r>
              <a:rPr lang="en-US" dirty="0" smtClean="0"/>
              <a:t>Electric propulsion system </a:t>
            </a:r>
          </a:p>
          <a:p>
            <a:pPr lvl="1"/>
            <a:r>
              <a:rPr lang="en-US" dirty="0" smtClean="0"/>
              <a:t>Electrospray (ionic liquids)</a:t>
            </a:r>
          </a:p>
          <a:p>
            <a:pPr lvl="1"/>
            <a:r>
              <a:rPr lang="en-US" dirty="0" smtClean="0"/>
              <a:t>RF Ion (iodine or </a:t>
            </a:r>
            <a:r>
              <a:rPr lang="en-US" dirty="0"/>
              <a:t>noble gases (xenon, krypton, etc</a:t>
            </a:r>
            <a:r>
              <a:rPr lang="en-US" dirty="0" smtClean="0"/>
              <a:t>.))</a:t>
            </a:r>
          </a:p>
          <a:p>
            <a:pPr lvl="1"/>
            <a:r>
              <a:rPr lang="en-US" dirty="0" smtClean="0"/>
              <a:t>Electrothermal (refrigerants, ammonia, sulfur dioxide, isobutene)</a:t>
            </a:r>
          </a:p>
          <a:p>
            <a:pPr lvl="1"/>
            <a:r>
              <a:rPr lang="en-US" dirty="0" smtClean="0"/>
              <a:t>Helicon </a:t>
            </a:r>
            <a:r>
              <a:rPr lang="en-US" dirty="0"/>
              <a:t>Plasma </a:t>
            </a:r>
            <a:r>
              <a:rPr lang="en-US" dirty="0" smtClean="0"/>
              <a:t>(iodine </a:t>
            </a:r>
            <a:r>
              <a:rPr lang="en-US" dirty="0"/>
              <a:t>or noble gases (xenon, krypton, etc</a:t>
            </a:r>
            <a:r>
              <a:rPr lang="en-US" dirty="0" smtClean="0"/>
              <a:t>.))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718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&amp; Development Metrics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12788" y="1032388"/>
            <a:ext cx="7710487" cy="5383160"/>
          </a:xfrm>
        </p:spPr>
        <p:txBody>
          <a:bodyPr/>
          <a:lstStyle/>
          <a:p>
            <a:r>
              <a:rPr lang="en-US" sz="2400" dirty="0" smtClean="0"/>
              <a:t>The following are the performance metrics used to evaluate SmallSat propulsion system capability:</a:t>
            </a:r>
          </a:p>
          <a:p>
            <a:pPr lvl="1"/>
            <a:r>
              <a:rPr lang="en-US" sz="2000" dirty="0" smtClean="0"/>
              <a:t>Change in Velocity, </a:t>
            </a:r>
            <a:r>
              <a:rPr lang="en-US" sz="2000" i="1" dirty="0" err="1" smtClean="0">
                <a:latin typeface="Symbol" panose="05050102010706020507" pitchFamily="18" charset="2"/>
              </a:rPr>
              <a:t>D</a:t>
            </a:r>
            <a:r>
              <a:rPr lang="en-US" sz="2000" i="1" dirty="0" err="1" smtClean="0"/>
              <a:t>v</a:t>
            </a:r>
            <a:r>
              <a:rPr lang="en-US" sz="2000" dirty="0" smtClean="0"/>
              <a:t> (m/s)</a:t>
            </a:r>
          </a:p>
          <a:p>
            <a:pPr lvl="1"/>
            <a:r>
              <a:rPr lang="en-US" sz="2000" dirty="0" smtClean="0"/>
              <a:t>Specific Impulse, </a:t>
            </a:r>
            <a:r>
              <a:rPr lang="en-US" sz="2000" i="1" dirty="0" err="1" smtClean="0"/>
              <a:t>I</a:t>
            </a:r>
            <a:r>
              <a:rPr lang="en-US" sz="2000" i="1" baseline="-25000" dirty="0" err="1" smtClean="0"/>
              <a:t>sp</a:t>
            </a:r>
            <a:r>
              <a:rPr lang="en-US" sz="2000" dirty="0" smtClean="0"/>
              <a:t> (sec)</a:t>
            </a:r>
          </a:p>
          <a:p>
            <a:pPr lvl="2"/>
            <a:r>
              <a:rPr lang="en-US" sz="1800" dirty="0" smtClean="0"/>
              <a:t>System’s fuel efficiency</a:t>
            </a:r>
          </a:p>
          <a:p>
            <a:pPr lvl="1"/>
            <a:r>
              <a:rPr lang="en-US" sz="2000" dirty="0" smtClean="0"/>
              <a:t>Thrust, </a:t>
            </a:r>
            <a:r>
              <a:rPr lang="en-US" sz="2000" i="1" dirty="0" smtClean="0"/>
              <a:t>F</a:t>
            </a:r>
            <a:r>
              <a:rPr lang="en-US" sz="2000" dirty="0" smtClean="0"/>
              <a:t> (N or lbf)</a:t>
            </a:r>
          </a:p>
          <a:p>
            <a:pPr lvl="1"/>
            <a:r>
              <a:rPr lang="en-US" sz="2000" dirty="0" smtClean="0"/>
              <a:t>Power, </a:t>
            </a:r>
            <a:r>
              <a:rPr lang="en-US" sz="2000" i="1" dirty="0" smtClean="0"/>
              <a:t>P </a:t>
            </a:r>
            <a:r>
              <a:rPr lang="en-US" sz="2000" dirty="0" smtClean="0"/>
              <a:t>(W)</a:t>
            </a:r>
          </a:p>
          <a:p>
            <a:pPr lvl="1"/>
            <a:r>
              <a:rPr lang="en-US" sz="2000" dirty="0" smtClean="0"/>
              <a:t>Total Impulse, </a:t>
            </a:r>
            <a:r>
              <a:rPr lang="en-US" sz="2000" i="1" dirty="0" smtClean="0"/>
              <a:t>I</a:t>
            </a:r>
            <a:r>
              <a:rPr lang="en-US" sz="2000" i="1" baseline="-25000" dirty="0" smtClean="0"/>
              <a:t>t</a:t>
            </a:r>
            <a:r>
              <a:rPr lang="en-US" sz="2000" dirty="0" smtClean="0"/>
              <a:t> (N-sec)</a:t>
            </a:r>
          </a:p>
          <a:p>
            <a:pPr lvl="2"/>
            <a:r>
              <a:rPr lang="en-US" sz="1800" dirty="0" smtClean="0"/>
              <a:t>Total momentum applied to a body</a:t>
            </a:r>
          </a:p>
          <a:p>
            <a:pPr lvl="1"/>
            <a:r>
              <a:rPr lang="en-US" sz="2000" dirty="0" smtClean="0"/>
              <a:t>Volumetric Impulse, </a:t>
            </a:r>
            <a:r>
              <a:rPr lang="en-US" sz="2000" i="1" dirty="0"/>
              <a:t>I</a:t>
            </a:r>
            <a:r>
              <a:rPr lang="en-US" sz="2000" i="1" baseline="-25000" dirty="0"/>
              <a:t>t </a:t>
            </a:r>
            <a:r>
              <a:rPr lang="en-US" sz="2000" i="1" dirty="0" smtClean="0"/>
              <a:t>/ V (</a:t>
            </a:r>
            <a:r>
              <a:rPr lang="en-US" sz="2000" dirty="0" smtClean="0"/>
              <a:t>(</a:t>
            </a:r>
            <a:r>
              <a:rPr lang="en-US" sz="2000" dirty="0"/>
              <a:t>N-sec)/</a:t>
            </a:r>
            <a:r>
              <a:rPr lang="en-US" sz="2000" dirty="0" smtClean="0"/>
              <a:t>U)</a:t>
            </a:r>
            <a:endParaRPr lang="en-US" sz="2000" i="1" dirty="0" smtClean="0"/>
          </a:p>
          <a:p>
            <a:pPr lvl="2"/>
            <a:r>
              <a:rPr lang="en-US" sz="1800" dirty="0" smtClean="0"/>
              <a:t>The amount of total impulse a system can impart to a body per unit volume</a:t>
            </a:r>
          </a:p>
          <a:p>
            <a:pPr lvl="2"/>
            <a:r>
              <a:rPr lang="en-US" sz="1800" dirty="0" smtClean="0"/>
              <a:t>Volume in this case is based on a 1U CubeSat</a:t>
            </a:r>
          </a:p>
          <a:p>
            <a:pPr lvl="2"/>
            <a:r>
              <a:rPr lang="en-US" sz="1800" dirty="0" smtClean="0"/>
              <a:t>An efficiency parameter (i.e., amount of performance per U)</a:t>
            </a:r>
          </a:p>
          <a:p>
            <a:r>
              <a:rPr lang="en-US" sz="2400" dirty="0" smtClean="0"/>
              <a:t>Technology Readiness Level, TRL, is a fundamental development metric used to evaluate technology maturation.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46655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600" dirty="0" smtClean="0"/>
              <a:t>State-of-the-Art Overview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600" dirty="0" smtClean="0"/>
              <a:t>Obstacles to System Development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600" dirty="0" smtClean="0"/>
              <a:t>SmallSat Propulsion System Performance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600" dirty="0" smtClean="0"/>
              <a:t>Technology Gaps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600" dirty="0" smtClean="0"/>
              <a:t>Conclusion</a:t>
            </a:r>
            <a:endParaRPr lang="en-US" sz="3600" dirty="0"/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487368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State-of-the-Art 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12788" y="1047135"/>
            <a:ext cx="7710487" cy="5324167"/>
          </a:xfrm>
        </p:spPr>
        <p:txBody>
          <a:bodyPr/>
          <a:lstStyle/>
          <a:p>
            <a:r>
              <a:rPr lang="en-US" dirty="0" smtClean="0"/>
              <a:t>SmallSats enable low-cost access to space.</a:t>
            </a:r>
          </a:p>
          <a:p>
            <a:r>
              <a:rPr lang="en-US" dirty="0" smtClean="0"/>
              <a:t>Their uses and capabilities are growing to the point where a propulsion system is required.</a:t>
            </a:r>
          </a:p>
          <a:p>
            <a:r>
              <a:rPr lang="en-US" dirty="0" smtClean="0"/>
              <a:t>Current state-of-the-art for SmallSat propulsion systems is rapidly evolving.  The technology readiness levels (TRLs) of many systems have increased over the past few years.</a:t>
            </a:r>
          </a:p>
          <a:p>
            <a:r>
              <a:rPr lang="en-US" dirty="0" smtClean="0"/>
              <a:t>SmallSat propulsion system </a:t>
            </a:r>
            <a:r>
              <a:rPr lang="en-US" dirty="0" err="1" smtClean="0"/>
              <a:t>SoA</a:t>
            </a:r>
            <a:r>
              <a:rPr lang="en-US" dirty="0" smtClean="0"/>
              <a:t>:</a:t>
            </a:r>
          </a:p>
          <a:p>
            <a:pPr lvl="1"/>
            <a:r>
              <a:rPr lang="en-US" i="1" dirty="0" smtClean="0">
                <a:solidFill>
                  <a:schemeClr val="tx2"/>
                </a:solidFill>
              </a:rPr>
              <a:t>Cost</a:t>
            </a:r>
            <a:r>
              <a:rPr lang="en-US" dirty="0" smtClean="0"/>
              <a:t>: Many systems still include high development costs</a:t>
            </a:r>
          </a:p>
          <a:p>
            <a:pPr lvl="1"/>
            <a:r>
              <a:rPr lang="en-US" i="1" dirty="0" smtClean="0">
                <a:solidFill>
                  <a:schemeClr val="tx2"/>
                </a:solidFill>
              </a:rPr>
              <a:t>Performance</a:t>
            </a:r>
            <a:r>
              <a:rPr lang="en-US" dirty="0" smtClean="0"/>
              <a:t>: has slightly increased, but </a:t>
            </a:r>
            <a:r>
              <a:rPr lang="en-US" dirty="0" smtClean="0"/>
              <a:t>room for improvement.</a:t>
            </a:r>
            <a:endParaRPr lang="en-US" dirty="0" smtClean="0"/>
          </a:p>
          <a:p>
            <a:pPr lvl="1"/>
            <a:r>
              <a:rPr lang="en-US" i="1" dirty="0" smtClean="0">
                <a:solidFill>
                  <a:schemeClr val="tx2"/>
                </a:solidFill>
              </a:rPr>
              <a:t>Reliability</a:t>
            </a:r>
            <a:r>
              <a:rPr lang="en-US" dirty="0" smtClean="0"/>
              <a:t>: radiation tolerance has improved; operational envelop need to be stretched to find technological limits.</a:t>
            </a:r>
          </a:p>
        </p:txBody>
      </p:sp>
    </p:spTree>
    <p:extLst>
      <p:ext uri="{BB962C8B-B14F-4D97-AF65-F5344CB8AC3E}">
        <p14:creationId xmlns:p14="http://schemas.microsoft.com/office/powerpoint/2010/main" val="37290904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Obstacles to System Development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12788" y="1076632"/>
            <a:ext cx="7710487" cy="526517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Reliability</a:t>
            </a:r>
          </a:p>
          <a:p>
            <a:pPr lvl="1"/>
            <a:r>
              <a:rPr lang="en-US" dirty="0" smtClean="0"/>
              <a:t>Low quality standards</a:t>
            </a:r>
          </a:p>
          <a:p>
            <a:pPr lvl="1"/>
            <a:r>
              <a:rPr lang="en-US" dirty="0" smtClean="0"/>
              <a:t>Components not tested in harsh environments (radiation, thermal, vibration)</a:t>
            </a:r>
          </a:p>
          <a:p>
            <a:r>
              <a:rPr lang="en-US" dirty="0" smtClean="0"/>
              <a:t>Maturity</a:t>
            </a:r>
          </a:p>
          <a:p>
            <a:r>
              <a:rPr lang="en-US" dirty="0" smtClean="0"/>
              <a:t>Safety</a:t>
            </a:r>
          </a:p>
          <a:p>
            <a:pPr lvl="1"/>
            <a:r>
              <a:rPr lang="en-US" dirty="0" smtClean="0"/>
              <a:t>Vendors are paying attention to established safety standards.</a:t>
            </a:r>
          </a:p>
          <a:p>
            <a:pPr lvl="1"/>
            <a:r>
              <a:rPr lang="en-US" dirty="0" smtClean="0"/>
              <a:t>Range Safety (NASA &amp; DoD) are now open to adjusting standards for higher risk SmallSat missions.</a:t>
            </a:r>
          </a:p>
          <a:p>
            <a:r>
              <a:rPr lang="en-US" dirty="0" smtClean="0"/>
              <a:t>Cost</a:t>
            </a:r>
          </a:p>
          <a:p>
            <a:pPr lvl="1"/>
            <a:r>
              <a:rPr lang="en-US" dirty="0" smtClean="0"/>
              <a:t>See Reliability</a:t>
            </a:r>
          </a:p>
          <a:p>
            <a:pPr lvl="1"/>
            <a:r>
              <a:rPr lang="en-US" dirty="0" smtClean="0"/>
              <a:t>Power Processing Unit (PPU) development is hindered by availability of space-flight qualified components (e.g., radiation hardened) at a low cost</a:t>
            </a:r>
          </a:p>
          <a:p>
            <a:pPr lvl="1"/>
            <a:r>
              <a:rPr lang="en-US" dirty="0" smtClean="0"/>
              <a:t>Exceeding or well-documenting U.S. Range Safety compliance demonstrating that the system will not create undesirable risk.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7792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NASA SmallSat Interplanetary Mission Studies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Delta-V: &lt; 1.0 km/s</a:t>
            </a:r>
          </a:p>
          <a:p>
            <a:pPr lvl="1"/>
            <a:r>
              <a:rPr lang="en-US" dirty="0" err="1" smtClean="0"/>
              <a:t>Isp</a:t>
            </a:r>
            <a:r>
              <a:rPr lang="en-US" dirty="0" smtClean="0"/>
              <a:t>: &lt; 230 sec</a:t>
            </a:r>
          </a:p>
          <a:p>
            <a:pPr lvl="1"/>
            <a:r>
              <a:rPr lang="en-US" dirty="0" smtClean="0"/>
              <a:t>Thrust: &lt; 1.0 N per thruster</a:t>
            </a:r>
          </a:p>
          <a:p>
            <a:pPr lvl="1"/>
            <a:r>
              <a:rPr lang="en-US" dirty="0" smtClean="0"/>
              <a:t>Propellant Mass Fraction: 50% - 60%</a:t>
            </a:r>
          </a:p>
          <a:p>
            <a:r>
              <a:rPr lang="en-US" dirty="0" smtClean="0"/>
              <a:t>Power Consumption</a:t>
            </a:r>
          </a:p>
          <a:p>
            <a:pPr lvl="1"/>
            <a:r>
              <a:rPr lang="en-US" dirty="0" smtClean="0"/>
              <a:t>Chemical Prop: ~40W @ 28 </a:t>
            </a:r>
            <a:r>
              <a:rPr lang="en-US" dirty="0" err="1" smtClean="0"/>
              <a:t>Vdc</a:t>
            </a:r>
            <a:r>
              <a:rPr lang="en-US" dirty="0" smtClean="0"/>
              <a:t> (driven by </a:t>
            </a:r>
            <a:r>
              <a:rPr lang="en-US" dirty="0" err="1" smtClean="0"/>
              <a:t>catbeds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Electric Prop:</a:t>
            </a:r>
          </a:p>
          <a:p>
            <a:pPr lvl="2"/>
            <a:r>
              <a:rPr lang="en-US" dirty="0" smtClean="0"/>
              <a:t>Max Power: ~80W @ 12 </a:t>
            </a:r>
            <a:r>
              <a:rPr lang="en-US" dirty="0" err="1" smtClean="0"/>
              <a:t>Vdc</a:t>
            </a:r>
            <a:endParaRPr lang="en-US" dirty="0" smtClean="0"/>
          </a:p>
          <a:p>
            <a:pPr lvl="2"/>
            <a:r>
              <a:rPr lang="en-US" dirty="0" smtClean="0"/>
              <a:t>Thrust/Power: 16 </a:t>
            </a:r>
            <a:r>
              <a:rPr lang="en-US" dirty="0" err="1" smtClean="0"/>
              <a:t>mN</a:t>
            </a:r>
            <a:r>
              <a:rPr lang="en-US" dirty="0" smtClean="0"/>
              <a:t>/kW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77023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SmallSat Cold Gas Propulsion</a:t>
            </a:r>
            <a:endParaRPr lang="en-US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5022767" y="3152127"/>
            <a:ext cx="3858768" cy="3410716"/>
          </a:xfrm>
          <a:prstGeom prst="rect">
            <a:avLst/>
          </a:prstGeom>
          <a:ln>
            <a:noFill/>
          </a:ln>
        </p:spPr>
        <p:txBody>
          <a:bodyPr>
            <a:normAutofit fontScale="77500" lnSpcReduction="20000"/>
          </a:bodyPr>
          <a:lstStyle>
            <a:lvl1pPr marL="174625" indent="-174625" algn="l" rtl="0" eaLnBrk="0" fontAlgn="base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b="1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511175" indent="-222250" algn="l" rtl="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1600">
                <a:solidFill>
                  <a:schemeClr val="bg1"/>
                </a:solidFill>
                <a:latin typeface="Arial" charset="0"/>
              </a:defRPr>
            </a:lvl2pPr>
            <a:lvl3pPr marL="796925" indent="-171450" algn="l" rtl="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400">
                <a:solidFill>
                  <a:schemeClr val="bg1"/>
                </a:solidFill>
                <a:latin typeface="Arial" charset="0"/>
              </a:defRPr>
            </a:lvl3pPr>
            <a:lvl4pPr marL="1146175" indent="-234950" algn="l" rtl="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1200">
                <a:solidFill>
                  <a:schemeClr val="bg1"/>
                </a:solidFill>
                <a:latin typeface="Arial" charset="0"/>
              </a:defRPr>
            </a:lvl4pPr>
            <a:lvl5pPr marL="1431925" indent="-171450" algn="l" rtl="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bg1"/>
                </a:solidFill>
                <a:latin typeface="Arial" charset="0"/>
              </a:defRPr>
            </a:lvl5pPr>
            <a:lvl6pPr marL="1889125" indent="-171450" algn="l" rtl="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bg1"/>
                </a:solidFill>
                <a:latin typeface="+mn-lt"/>
              </a:defRPr>
            </a:lvl6pPr>
            <a:lvl7pPr marL="2346325" indent="-171450" algn="l" rtl="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bg1"/>
                </a:solidFill>
                <a:latin typeface="+mn-lt"/>
              </a:defRPr>
            </a:lvl7pPr>
            <a:lvl8pPr marL="2803525" indent="-171450" algn="l" rtl="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bg1"/>
                </a:solidFill>
                <a:latin typeface="+mn-lt"/>
              </a:defRPr>
            </a:lvl8pPr>
            <a:lvl9pPr marL="3260725" indent="-171450" algn="l" rtl="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800" b="0" i="1" dirty="0" smtClean="0"/>
              <a:t>Cold Gas Micro Propulsion System </a:t>
            </a:r>
          </a:p>
          <a:p>
            <a:pPr marL="0" indent="0" algn="ctr">
              <a:buNone/>
            </a:pPr>
            <a:r>
              <a:rPr lang="en-US" sz="1800" b="0" i="1" dirty="0" smtClean="0"/>
              <a:t>(VACCO)</a:t>
            </a:r>
            <a:endParaRPr lang="en-US" sz="1800" b="0" i="1" dirty="0"/>
          </a:p>
          <a:p>
            <a:r>
              <a:rPr lang="en-US" sz="1800" b="0" kern="0" dirty="0" smtClean="0"/>
              <a:t>Propellant: R-236fa</a:t>
            </a:r>
          </a:p>
          <a:p>
            <a:r>
              <a:rPr lang="en-US" sz="1800" b="0" kern="0" dirty="0" smtClean="0"/>
              <a:t>Custom Mass/Size:</a:t>
            </a:r>
          </a:p>
          <a:p>
            <a:pPr lvl="1"/>
            <a:r>
              <a:rPr lang="en-US" sz="1500" kern="0" dirty="0" err="1" smtClean="0"/>
              <a:t>MarCO</a:t>
            </a:r>
            <a:r>
              <a:rPr lang="en-US" sz="1500" kern="0" dirty="0" smtClean="0"/>
              <a:t>:</a:t>
            </a:r>
          </a:p>
          <a:p>
            <a:pPr lvl="1"/>
            <a:r>
              <a:rPr lang="en-US" sz="1500" b="0" kern="0" dirty="0" err="1" smtClean="0"/>
              <a:t>CuSP</a:t>
            </a:r>
            <a:r>
              <a:rPr lang="en-US" sz="1500" b="0" kern="0" dirty="0" smtClean="0"/>
              <a:t>:</a:t>
            </a:r>
          </a:p>
          <a:p>
            <a:r>
              <a:rPr lang="en-US" sz="1800" b="0" kern="0" dirty="0" smtClean="0"/>
              <a:t>Custom Performance:</a:t>
            </a:r>
          </a:p>
          <a:p>
            <a:pPr lvl="1"/>
            <a:r>
              <a:rPr lang="en-US" sz="1500" kern="0" dirty="0" smtClean="0"/>
              <a:t>Thrust: 3 - 25 </a:t>
            </a:r>
            <a:r>
              <a:rPr lang="en-US" sz="1500" kern="0" dirty="0" err="1" smtClean="0"/>
              <a:t>mN</a:t>
            </a:r>
            <a:endParaRPr lang="en-US" sz="1500" kern="0" dirty="0" smtClean="0"/>
          </a:p>
          <a:p>
            <a:pPr lvl="1"/>
            <a:r>
              <a:rPr lang="en-US" sz="1500" kern="0" dirty="0" smtClean="0"/>
              <a:t>Specific Impulse: 38 – 40 sec</a:t>
            </a:r>
          </a:p>
          <a:p>
            <a:r>
              <a:rPr lang="en-US" sz="1800" b="0" kern="0" dirty="0"/>
              <a:t>Power:</a:t>
            </a:r>
          </a:p>
          <a:p>
            <a:pPr lvl="1"/>
            <a:r>
              <a:rPr lang="en-US" sz="1500" b="0" kern="0" dirty="0"/>
              <a:t>Standby: 2.1 W/unit</a:t>
            </a:r>
          </a:p>
          <a:p>
            <a:pPr lvl="1"/>
            <a:r>
              <a:rPr lang="en-US" sz="1500" b="0" kern="0" dirty="0"/>
              <a:t>Firing: At 100% DC, thruster has unlimited burn time. At DC ≤ 100%, recommended maximum burn time is ≤ 15 minutes. </a:t>
            </a:r>
          </a:p>
          <a:p>
            <a:pPr lvl="2"/>
            <a:r>
              <a:rPr lang="en-US" sz="1300" b="0" kern="0" dirty="0"/>
              <a:t>100% duty cycle: 10.5 W/unit </a:t>
            </a:r>
          </a:p>
          <a:p>
            <a:pPr lvl="2"/>
            <a:r>
              <a:rPr lang="en-US" sz="1300" b="0" kern="0" dirty="0"/>
              <a:t>76% duty cycle: 8.0 W/unit</a:t>
            </a:r>
          </a:p>
          <a:p>
            <a:r>
              <a:rPr lang="en-US" sz="1800" b="0" kern="0" dirty="0" smtClean="0"/>
              <a:t>TRL: 7</a:t>
            </a:r>
          </a:p>
          <a:p>
            <a:r>
              <a:rPr lang="en-US" sz="1800" b="0" kern="0" dirty="0" smtClean="0"/>
              <a:t>Development Status:</a:t>
            </a:r>
          </a:p>
          <a:p>
            <a:pPr lvl="1"/>
            <a:r>
              <a:rPr lang="en-US" sz="1700" kern="0" dirty="0" smtClean="0"/>
              <a:t>2 units flying on </a:t>
            </a:r>
            <a:r>
              <a:rPr lang="en-US" sz="1700" kern="0" dirty="0" err="1" smtClean="0"/>
              <a:t>MarCO</a:t>
            </a:r>
            <a:r>
              <a:rPr lang="en-US" sz="1700" kern="0" dirty="0" smtClean="0"/>
              <a:t> (JPL)</a:t>
            </a:r>
          </a:p>
          <a:p>
            <a:pPr lvl="1"/>
            <a:r>
              <a:rPr lang="en-US" sz="1700" b="0" kern="0" dirty="0" smtClean="0"/>
              <a:t>1 unit on order for </a:t>
            </a:r>
            <a:r>
              <a:rPr lang="en-US" sz="1700" b="0" kern="0" dirty="0" err="1" smtClean="0"/>
              <a:t>CuSP</a:t>
            </a:r>
            <a:r>
              <a:rPr lang="en-US" sz="1700" b="0" kern="0" dirty="0" smtClean="0"/>
              <a:t> (GSFC)</a:t>
            </a:r>
            <a:endParaRPr lang="en-US" sz="1700" b="0" kern="0" dirty="0"/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292634" y="3152127"/>
            <a:ext cx="3858768" cy="3410716"/>
          </a:xfrm>
          <a:prstGeom prst="rect">
            <a:avLst/>
          </a:prstGeom>
          <a:ln>
            <a:noFill/>
          </a:ln>
        </p:spPr>
        <p:txBody>
          <a:bodyPr>
            <a:normAutofit fontScale="70000" lnSpcReduction="20000"/>
          </a:bodyPr>
          <a:lstStyle>
            <a:lvl1pPr marL="174625" indent="-174625" algn="l" rtl="0" eaLnBrk="0" fontAlgn="base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b="1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511175" indent="-222250" algn="l" rtl="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1600">
                <a:solidFill>
                  <a:schemeClr val="bg1"/>
                </a:solidFill>
                <a:latin typeface="Arial" charset="0"/>
              </a:defRPr>
            </a:lvl2pPr>
            <a:lvl3pPr marL="796925" indent="-171450" algn="l" rtl="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400">
                <a:solidFill>
                  <a:schemeClr val="bg1"/>
                </a:solidFill>
                <a:latin typeface="Arial" charset="0"/>
              </a:defRPr>
            </a:lvl3pPr>
            <a:lvl4pPr marL="1146175" indent="-234950" algn="l" rtl="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1200">
                <a:solidFill>
                  <a:schemeClr val="bg1"/>
                </a:solidFill>
                <a:latin typeface="Arial" charset="0"/>
              </a:defRPr>
            </a:lvl4pPr>
            <a:lvl5pPr marL="1431925" indent="-171450" algn="l" rtl="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bg1"/>
                </a:solidFill>
                <a:latin typeface="Arial" charset="0"/>
              </a:defRPr>
            </a:lvl5pPr>
            <a:lvl6pPr marL="1889125" indent="-171450" algn="l" rtl="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bg1"/>
                </a:solidFill>
                <a:latin typeface="+mn-lt"/>
              </a:defRPr>
            </a:lvl6pPr>
            <a:lvl7pPr marL="2346325" indent="-171450" algn="l" rtl="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bg1"/>
                </a:solidFill>
                <a:latin typeface="+mn-lt"/>
              </a:defRPr>
            </a:lvl7pPr>
            <a:lvl8pPr marL="2803525" indent="-171450" algn="l" rtl="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bg1"/>
                </a:solidFill>
                <a:latin typeface="+mn-lt"/>
              </a:defRPr>
            </a:lvl8pPr>
            <a:lvl9pPr marL="3260725" indent="-171450" algn="l" rtl="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800" b="0" i="1" dirty="0" err="1" smtClean="0"/>
              <a:t>NanoProp</a:t>
            </a:r>
            <a:r>
              <a:rPr lang="en-US" sz="1800" b="0" i="1" dirty="0" smtClean="0"/>
              <a:t> Cold Gas Propulsion </a:t>
            </a:r>
            <a:r>
              <a:rPr lang="en-US" sz="1800" b="0" i="1" dirty="0"/>
              <a:t>System </a:t>
            </a:r>
            <a:endParaRPr lang="en-US" sz="1800" b="0" i="1" dirty="0" smtClean="0"/>
          </a:p>
          <a:p>
            <a:pPr marL="0" indent="0" algn="ctr">
              <a:buNone/>
            </a:pPr>
            <a:r>
              <a:rPr lang="en-US" sz="1800" b="0" i="1" dirty="0" smtClean="0"/>
              <a:t>(</a:t>
            </a:r>
            <a:r>
              <a:rPr lang="en-US" sz="1800" b="0" i="1" dirty="0" err="1" smtClean="0"/>
              <a:t>GOMSpace</a:t>
            </a:r>
            <a:r>
              <a:rPr lang="en-US" sz="1800" b="0" i="1" dirty="0"/>
              <a:t>)</a:t>
            </a:r>
          </a:p>
          <a:p>
            <a:r>
              <a:rPr lang="en-US" sz="1800" b="0" kern="0" dirty="0" smtClean="0"/>
              <a:t>Propellant: </a:t>
            </a:r>
            <a:r>
              <a:rPr lang="en-US" sz="1800" b="0" kern="0" dirty="0" err="1" smtClean="0"/>
              <a:t>Isobutane</a:t>
            </a:r>
            <a:endParaRPr lang="en-US" sz="1800" b="0" kern="0" dirty="0" smtClean="0"/>
          </a:p>
          <a:p>
            <a:r>
              <a:rPr lang="en-US" sz="1800" b="0" kern="0" dirty="0" smtClean="0"/>
              <a:t>System Mass/Size</a:t>
            </a:r>
          </a:p>
          <a:p>
            <a:pPr lvl="1"/>
            <a:r>
              <a:rPr lang="en-US" sz="1500" b="0" kern="0" dirty="0" smtClean="0"/>
              <a:t>3U</a:t>
            </a:r>
          </a:p>
          <a:p>
            <a:pPr lvl="2"/>
            <a:r>
              <a:rPr lang="en-US" kern="0" dirty="0" smtClean="0"/>
              <a:t>Wet Mass</a:t>
            </a:r>
            <a:r>
              <a:rPr lang="en-US" b="0" kern="0" dirty="0" smtClean="0"/>
              <a:t>: 0.35 kg (Prop: 0.05 kg)</a:t>
            </a:r>
          </a:p>
          <a:p>
            <a:pPr lvl="2"/>
            <a:r>
              <a:rPr lang="en-US" kern="0" dirty="0" smtClean="0"/>
              <a:t>Dim: 10 x 10 x 5 cm</a:t>
            </a:r>
          </a:p>
          <a:p>
            <a:pPr lvl="1"/>
            <a:r>
              <a:rPr lang="en-US" sz="1500" kern="0" dirty="0"/>
              <a:t>6U</a:t>
            </a:r>
          </a:p>
          <a:p>
            <a:pPr lvl="2"/>
            <a:r>
              <a:rPr lang="en-US" kern="0" dirty="0"/>
              <a:t>Wet Mass: </a:t>
            </a:r>
            <a:r>
              <a:rPr lang="en-US" kern="0" dirty="0" smtClean="0"/>
              <a:t>0.90 </a:t>
            </a:r>
            <a:r>
              <a:rPr lang="en-US" kern="0" dirty="0"/>
              <a:t>kg (Prop: </a:t>
            </a:r>
            <a:r>
              <a:rPr lang="en-US" kern="0" dirty="0" smtClean="0"/>
              <a:t>0.13 </a:t>
            </a:r>
            <a:r>
              <a:rPr lang="en-US" kern="0" dirty="0"/>
              <a:t>kg)</a:t>
            </a:r>
          </a:p>
          <a:p>
            <a:pPr lvl="2"/>
            <a:r>
              <a:rPr lang="en-US" kern="0" dirty="0"/>
              <a:t>Dim: </a:t>
            </a:r>
            <a:r>
              <a:rPr lang="en-US" kern="0" dirty="0" smtClean="0"/>
              <a:t>20 </a:t>
            </a:r>
            <a:r>
              <a:rPr lang="en-US" kern="0" dirty="0"/>
              <a:t>x 10 x 5 </a:t>
            </a:r>
            <a:r>
              <a:rPr lang="en-US" kern="0" dirty="0" smtClean="0"/>
              <a:t>cm</a:t>
            </a:r>
            <a:endParaRPr lang="en-US" b="0" kern="0" dirty="0" smtClean="0"/>
          </a:p>
          <a:p>
            <a:r>
              <a:rPr lang="en-US" sz="1800" b="0" kern="0" dirty="0" smtClean="0"/>
              <a:t>Performance:</a:t>
            </a:r>
          </a:p>
          <a:p>
            <a:pPr lvl="1"/>
            <a:r>
              <a:rPr lang="en-US" kern="0" dirty="0" smtClean="0"/>
              <a:t>3U</a:t>
            </a:r>
          </a:p>
          <a:p>
            <a:pPr lvl="2"/>
            <a:r>
              <a:rPr lang="en-US" kern="0" dirty="0" smtClean="0"/>
              <a:t>Thrust: 0.01 to 1 mN (x4 thrusters)</a:t>
            </a:r>
          </a:p>
          <a:p>
            <a:pPr lvl="2"/>
            <a:r>
              <a:rPr lang="en-US" kern="0" dirty="0" smtClean="0"/>
              <a:t>Specific Impulse:  60 – 110 sec</a:t>
            </a:r>
          </a:p>
          <a:p>
            <a:pPr lvl="1"/>
            <a:r>
              <a:rPr lang="en-US" kern="0" dirty="0"/>
              <a:t>6U</a:t>
            </a:r>
          </a:p>
          <a:p>
            <a:pPr lvl="2"/>
            <a:r>
              <a:rPr lang="en-US" kern="0" dirty="0"/>
              <a:t>Thrust: </a:t>
            </a:r>
            <a:r>
              <a:rPr lang="en-US" kern="0" dirty="0" smtClean="0"/>
              <a:t>1 </a:t>
            </a:r>
            <a:r>
              <a:rPr lang="en-US" kern="0" dirty="0"/>
              <a:t>to </a:t>
            </a:r>
            <a:r>
              <a:rPr lang="en-US" kern="0" dirty="0" smtClean="0"/>
              <a:t>10 </a:t>
            </a:r>
            <a:r>
              <a:rPr lang="en-US" kern="0" dirty="0" err="1"/>
              <a:t>mN</a:t>
            </a:r>
            <a:r>
              <a:rPr lang="en-US" kern="0" dirty="0"/>
              <a:t> (x4 thrusters)</a:t>
            </a:r>
          </a:p>
          <a:p>
            <a:pPr lvl="2"/>
            <a:r>
              <a:rPr lang="en-US" kern="0" dirty="0"/>
              <a:t>Specific Impulse: </a:t>
            </a:r>
            <a:r>
              <a:rPr lang="en-US" kern="0" dirty="0" smtClean="0"/>
              <a:t>60 </a:t>
            </a:r>
            <a:r>
              <a:rPr lang="en-US" kern="0" dirty="0"/>
              <a:t>–</a:t>
            </a:r>
            <a:r>
              <a:rPr lang="en-US" kern="0" dirty="0" smtClean="0"/>
              <a:t> 110 sec</a:t>
            </a:r>
          </a:p>
          <a:p>
            <a:r>
              <a:rPr lang="en-US" sz="1800" b="0" kern="0" dirty="0" smtClean="0"/>
              <a:t>Power </a:t>
            </a:r>
            <a:r>
              <a:rPr lang="en-US" sz="1800" b="0" kern="0" dirty="0" err="1" smtClean="0"/>
              <a:t>Req</a:t>
            </a:r>
            <a:r>
              <a:rPr lang="en-US" sz="1800" b="0" kern="0" dirty="0" smtClean="0"/>
              <a:t>: &lt; 2.5 W</a:t>
            </a:r>
          </a:p>
          <a:p>
            <a:r>
              <a:rPr lang="en-US" sz="1800" b="0" kern="0" dirty="0" smtClean="0"/>
              <a:t>TRL: 7</a:t>
            </a:r>
          </a:p>
          <a:p>
            <a:r>
              <a:rPr lang="en-US" sz="1800" b="0" kern="0" dirty="0"/>
              <a:t>Development Status:</a:t>
            </a:r>
          </a:p>
          <a:p>
            <a:pPr lvl="1"/>
            <a:r>
              <a:rPr lang="en-US" sz="1700" kern="0" dirty="0" smtClean="0"/>
              <a:t>1 </a:t>
            </a:r>
            <a:r>
              <a:rPr lang="en-US" sz="1700" kern="0" dirty="0"/>
              <a:t>unit </a:t>
            </a:r>
            <a:r>
              <a:rPr lang="en-US" sz="1700" kern="0" dirty="0" smtClean="0"/>
              <a:t>flew on </a:t>
            </a:r>
            <a:r>
              <a:rPr lang="en-US" sz="1800" dirty="0"/>
              <a:t>Tianwang-1 (China)</a:t>
            </a:r>
          </a:p>
          <a:p>
            <a:pPr lvl="1"/>
            <a:r>
              <a:rPr lang="en-US" sz="1700" kern="0" dirty="0" smtClean="0"/>
              <a:t>Units on order for future commercial flights</a:t>
            </a:r>
            <a:endParaRPr lang="en-US" sz="1700" kern="0" dirty="0"/>
          </a:p>
        </p:txBody>
      </p:sp>
      <p:pic>
        <p:nvPicPr>
          <p:cNvPr id="102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680" y="2301970"/>
            <a:ext cx="1363078" cy="850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4717" y="1547688"/>
            <a:ext cx="1967478" cy="15544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841" y="1042580"/>
            <a:ext cx="1986387" cy="1554480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1028" name="Picture 4" descr="NanoProp 3U propulsio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9" t="7543" r="10267" b="6514"/>
          <a:stretch/>
        </p:blipFill>
        <p:spPr bwMode="auto">
          <a:xfrm>
            <a:off x="2445279" y="1023678"/>
            <a:ext cx="1364721" cy="147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anoProp 6U propulsio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7" t="27697" r="2981" b="27184"/>
          <a:stretch/>
        </p:blipFill>
        <p:spPr bwMode="auto">
          <a:xfrm>
            <a:off x="196449" y="1181099"/>
            <a:ext cx="2056663" cy="102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517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SmallSat Green Propulsion</a:t>
            </a:r>
            <a:endParaRPr lang="en-US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5022767" y="3014133"/>
            <a:ext cx="3858768" cy="3547872"/>
          </a:xfrm>
          <a:prstGeom prst="rect">
            <a:avLst/>
          </a:prstGeom>
          <a:ln>
            <a:noFill/>
          </a:ln>
        </p:spPr>
        <p:txBody>
          <a:bodyPr>
            <a:normAutofit fontScale="77500" lnSpcReduction="20000"/>
          </a:bodyPr>
          <a:lstStyle>
            <a:lvl1pPr marL="174625" indent="-174625" algn="l" rtl="0" eaLnBrk="0" fontAlgn="base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b="1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511175" indent="-222250" algn="l" rtl="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1600">
                <a:solidFill>
                  <a:schemeClr val="bg1"/>
                </a:solidFill>
                <a:latin typeface="Arial" charset="0"/>
              </a:defRPr>
            </a:lvl2pPr>
            <a:lvl3pPr marL="796925" indent="-171450" algn="l" rtl="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400">
                <a:solidFill>
                  <a:schemeClr val="bg1"/>
                </a:solidFill>
                <a:latin typeface="Arial" charset="0"/>
              </a:defRPr>
            </a:lvl3pPr>
            <a:lvl4pPr marL="1146175" indent="-234950" algn="l" rtl="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1200">
                <a:solidFill>
                  <a:schemeClr val="bg1"/>
                </a:solidFill>
                <a:latin typeface="Arial" charset="0"/>
              </a:defRPr>
            </a:lvl4pPr>
            <a:lvl5pPr marL="1431925" indent="-171450" algn="l" rtl="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bg1"/>
                </a:solidFill>
                <a:latin typeface="Arial" charset="0"/>
              </a:defRPr>
            </a:lvl5pPr>
            <a:lvl6pPr marL="1889125" indent="-171450" algn="l" rtl="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bg1"/>
                </a:solidFill>
                <a:latin typeface="+mn-lt"/>
              </a:defRPr>
            </a:lvl6pPr>
            <a:lvl7pPr marL="2346325" indent="-171450" algn="l" rtl="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bg1"/>
                </a:solidFill>
                <a:latin typeface="+mn-lt"/>
              </a:defRPr>
            </a:lvl7pPr>
            <a:lvl8pPr marL="2803525" indent="-171450" algn="l" rtl="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bg1"/>
                </a:solidFill>
                <a:latin typeface="+mn-lt"/>
              </a:defRPr>
            </a:lvl8pPr>
            <a:lvl9pPr marL="3260725" indent="-171450" algn="l" rtl="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800" b="0" i="1" dirty="0" smtClean="0"/>
              <a:t>Green Propellant Micro Propulsion System </a:t>
            </a:r>
          </a:p>
          <a:p>
            <a:pPr marL="0" indent="0" algn="ctr">
              <a:buNone/>
            </a:pPr>
            <a:r>
              <a:rPr lang="en-US" sz="1800" b="0" i="1" dirty="0" smtClean="0"/>
              <a:t>(VACCO)</a:t>
            </a:r>
            <a:endParaRPr lang="en-US" sz="1800" b="0" i="1" dirty="0"/>
          </a:p>
          <a:p>
            <a:r>
              <a:rPr lang="en-US" sz="1800" b="0" kern="0" dirty="0" smtClean="0"/>
              <a:t>Propellant: LMP-103S</a:t>
            </a:r>
          </a:p>
          <a:p>
            <a:r>
              <a:rPr lang="en-US" sz="1800" b="0" kern="0" dirty="0" smtClean="0"/>
              <a:t>2U </a:t>
            </a:r>
            <a:r>
              <a:rPr lang="en-US" sz="1800" b="0" kern="0" dirty="0"/>
              <a:t>System </a:t>
            </a:r>
            <a:r>
              <a:rPr lang="en-US" sz="1800" b="0" kern="0" dirty="0" smtClean="0"/>
              <a:t>Mass/Size: </a:t>
            </a:r>
            <a:endParaRPr lang="en-US" sz="1800" b="0" kern="0" dirty="0"/>
          </a:p>
          <a:p>
            <a:pPr lvl="1"/>
            <a:r>
              <a:rPr lang="en-US" kern="0" dirty="0"/>
              <a:t>Mass: </a:t>
            </a:r>
            <a:r>
              <a:rPr lang="en-US" kern="0" dirty="0" smtClean="0"/>
              <a:t>5.06 </a:t>
            </a:r>
            <a:r>
              <a:rPr lang="en-US" kern="0" dirty="0"/>
              <a:t>kg (Prop.: </a:t>
            </a:r>
            <a:r>
              <a:rPr lang="en-US" kern="0" dirty="0" smtClean="0"/>
              <a:t>2.06 </a:t>
            </a:r>
            <a:r>
              <a:rPr lang="en-US" kern="0" dirty="0"/>
              <a:t>kg)</a:t>
            </a:r>
          </a:p>
          <a:p>
            <a:pPr lvl="1"/>
            <a:r>
              <a:rPr lang="en-US" kern="0" dirty="0"/>
              <a:t>Dim: </a:t>
            </a:r>
            <a:r>
              <a:rPr lang="en-US" kern="0" dirty="0" smtClean="0"/>
              <a:t>22.5 </a:t>
            </a:r>
            <a:r>
              <a:rPr lang="en-US" kern="0" dirty="0"/>
              <a:t>x </a:t>
            </a:r>
            <a:r>
              <a:rPr lang="en-US" kern="0" dirty="0" smtClean="0"/>
              <a:t>14 </a:t>
            </a:r>
            <a:r>
              <a:rPr lang="en-US" kern="0" dirty="0"/>
              <a:t>x </a:t>
            </a:r>
            <a:r>
              <a:rPr lang="en-US" kern="0" dirty="0" smtClean="0"/>
              <a:t>10.4 </a:t>
            </a:r>
            <a:r>
              <a:rPr lang="en-US" kern="0" dirty="0"/>
              <a:t>cm</a:t>
            </a:r>
          </a:p>
          <a:p>
            <a:r>
              <a:rPr lang="en-US" sz="1800" b="0" kern="0" dirty="0"/>
              <a:t>Performance:</a:t>
            </a:r>
          </a:p>
          <a:p>
            <a:pPr lvl="1"/>
            <a:r>
              <a:rPr lang="en-US" kern="0" dirty="0"/>
              <a:t>Thrust: </a:t>
            </a:r>
            <a:r>
              <a:rPr lang="en-US" kern="0" dirty="0" smtClean="0"/>
              <a:t>0.4 </a:t>
            </a:r>
            <a:r>
              <a:rPr lang="en-US" kern="0" dirty="0"/>
              <a:t>N (4 x </a:t>
            </a:r>
            <a:r>
              <a:rPr lang="en-US" kern="0" dirty="0" smtClean="0"/>
              <a:t>0.1 </a:t>
            </a:r>
            <a:r>
              <a:rPr lang="en-US" kern="0" dirty="0"/>
              <a:t>N thrusters)</a:t>
            </a:r>
          </a:p>
          <a:p>
            <a:pPr lvl="1"/>
            <a:r>
              <a:rPr lang="en-US" kern="0" dirty="0"/>
              <a:t>Specific Impulse: </a:t>
            </a:r>
            <a:r>
              <a:rPr lang="en-US" kern="0" dirty="0" smtClean="0"/>
              <a:t>200 </a:t>
            </a:r>
            <a:r>
              <a:rPr lang="en-US" kern="0" dirty="0"/>
              <a:t>sec</a:t>
            </a:r>
          </a:p>
          <a:p>
            <a:pPr lvl="1"/>
            <a:r>
              <a:rPr lang="en-US" kern="0" dirty="0"/>
              <a:t>MEOP: </a:t>
            </a:r>
            <a:r>
              <a:rPr lang="en-US" kern="0" dirty="0" smtClean="0"/>
              <a:t>330.0 </a:t>
            </a:r>
            <a:r>
              <a:rPr lang="en-US" kern="0" dirty="0"/>
              <a:t>psi (Gaseous N2)</a:t>
            </a:r>
          </a:p>
          <a:p>
            <a:r>
              <a:rPr lang="en-US" sz="1800" b="0" kern="0" dirty="0"/>
              <a:t>Power: </a:t>
            </a:r>
            <a:r>
              <a:rPr lang="en-US" sz="1800" b="0" kern="0" dirty="0" smtClean="0"/>
              <a:t>45.0 </a:t>
            </a:r>
            <a:r>
              <a:rPr lang="en-US" sz="1800" b="0" kern="0" dirty="0"/>
              <a:t>W</a:t>
            </a:r>
          </a:p>
          <a:p>
            <a:pPr lvl="1"/>
            <a:r>
              <a:rPr lang="en-US" kern="0" dirty="0"/>
              <a:t>Pre-Burn: </a:t>
            </a:r>
            <a:r>
              <a:rPr lang="en-US" kern="0" dirty="0" smtClean="0"/>
              <a:t>35.0 </a:t>
            </a:r>
            <a:r>
              <a:rPr lang="en-US" kern="0" dirty="0"/>
              <a:t>W (x4 </a:t>
            </a:r>
            <a:r>
              <a:rPr lang="en-US" kern="0" dirty="0" err="1"/>
              <a:t>Catbed</a:t>
            </a:r>
            <a:r>
              <a:rPr lang="en-US" kern="0" dirty="0"/>
              <a:t> heaters, on before burn only)</a:t>
            </a:r>
          </a:p>
          <a:p>
            <a:pPr lvl="1"/>
            <a:r>
              <a:rPr lang="en-US" kern="0" dirty="0"/>
              <a:t>During Burn: </a:t>
            </a:r>
            <a:r>
              <a:rPr lang="en-US" kern="0" dirty="0" smtClean="0"/>
              <a:t>20 </a:t>
            </a:r>
            <a:r>
              <a:rPr lang="en-US" kern="0" dirty="0"/>
              <a:t>W (thruster valves, </a:t>
            </a:r>
            <a:r>
              <a:rPr lang="en-US" kern="0" dirty="0" smtClean="0"/>
              <a:t>system </a:t>
            </a:r>
            <a:r>
              <a:rPr lang="en-US" kern="0" dirty="0"/>
              <a:t>heaters, </a:t>
            </a:r>
            <a:r>
              <a:rPr lang="en-US" kern="0" dirty="0" err="1"/>
              <a:t>Catbed</a:t>
            </a:r>
            <a:r>
              <a:rPr lang="en-US" kern="0" dirty="0"/>
              <a:t> </a:t>
            </a:r>
            <a:r>
              <a:rPr lang="en-US" kern="0" dirty="0" err="1"/>
              <a:t>htrs</a:t>
            </a:r>
            <a:r>
              <a:rPr lang="en-US" kern="0" dirty="0"/>
              <a:t> off)</a:t>
            </a:r>
          </a:p>
          <a:p>
            <a:pPr lvl="1"/>
            <a:r>
              <a:rPr lang="en-US" kern="0" dirty="0"/>
              <a:t>Standby: </a:t>
            </a:r>
            <a:r>
              <a:rPr lang="en-US" kern="0" dirty="0" smtClean="0"/>
              <a:t>10.0 </a:t>
            </a:r>
            <a:r>
              <a:rPr lang="en-US" kern="0" dirty="0"/>
              <a:t>W (system heaters)</a:t>
            </a:r>
          </a:p>
          <a:p>
            <a:r>
              <a:rPr lang="en-US" sz="1800" b="0" kern="0" dirty="0"/>
              <a:t>TRL: 5</a:t>
            </a:r>
          </a:p>
          <a:p>
            <a:r>
              <a:rPr lang="en-US" sz="1800" b="0" kern="0" dirty="0" smtClean="0"/>
              <a:t>Development Status:</a:t>
            </a:r>
          </a:p>
          <a:p>
            <a:pPr lvl="1"/>
            <a:r>
              <a:rPr lang="en-US" kern="0" dirty="0" smtClean="0"/>
              <a:t>Thrusters undergoing qualification testing.</a:t>
            </a:r>
            <a:endParaRPr lang="en-US" kern="0" dirty="0"/>
          </a:p>
          <a:p>
            <a:pPr lvl="1"/>
            <a:r>
              <a:rPr lang="en-US" kern="0" dirty="0" smtClean="0"/>
              <a:t>Flight in 2019 on Lunar Flashlight.</a:t>
            </a:r>
            <a:endParaRPr lang="en-US" kern="0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577777" y="3014133"/>
            <a:ext cx="3858768" cy="3548710"/>
          </a:xfrm>
          <a:prstGeom prst="rect">
            <a:avLst/>
          </a:prstGeom>
          <a:ln>
            <a:noFill/>
          </a:ln>
        </p:spPr>
        <p:txBody>
          <a:bodyPr>
            <a:normAutofit fontScale="77500" lnSpcReduction="20000"/>
          </a:bodyPr>
          <a:lstStyle>
            <a:lvl1pPr marL="174625" indent="-174625" algn="l" rtl="0" eaLnBrk="0" fontAlgn="base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b="1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511175" indent="-222250" algn="l" rtl="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1600">
                <a:solidFill>
                  <a:schemeClr val="bg1"/>
                </a:solidFill>
                <a:latin typeface="Arial" charset="0"/>
              </a:defRPr>
            </a:lvl2pPr>
            <a:lvl3pPr marL="796925" indent="-171450" algn="l" rtl="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400">
                <a:solidFill>
                  <a:schemeClr val="bg1"/>
                </a:solidFill>
                <a:latin typeface="Arial" charset="0"/>
              </a:defRPr>
            </a:lvl3pPr>
            <a:lvl4pPr marL="1146175" indent="-234950" algn="l" rtl="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1200">
                <a:solidFill>
                  <a:schemeClr val="bg1"/>
                </a:solidFill>
                <a:latin typeface="Arial" charset="0"/>
              </a:defRPr>
            </a:lvl4pPr>
            <a:lvl5pPr marL="1431925" indent="-171450" algn="l" rtl="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bg1"/>
                </a:solidFill>
                <a:latin typeface="Arial" charset="0"/>
              </a:defRPr>
            </a:lvl5pPr>
            <a:lvl6pPr marL="1889125" indent="-171450" algn="l" rtl="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bg1"/>
                </a:solidFill>
                <a:latin typeface="+mn-lt"/>
              </a:defRPr>
            </a:lvl6pPr>
            <a:lvl7pPr marL="2346325" indent="-171450" algn="l" rtl="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bg1"/>
                </a:solidFill>
                <a:latin typeface="+mn-lt"/>
              </a:defRPr>
            </a:lvl7pPr>
            <a:lvl8pPr marL="2803525" indent="-171450" algn="l" rtl="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bg1"/>
                </a:solidFill>
                <a:latin typeface="+mn-lt"/>
              </a:defRPr>
            </a:lvl8pPr>
            <a:lvl9pPr marL="3260725" indent="-171450" algn="l" rtl="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800" b="0" i="1" dirty="0" smtClean="0"/>
              <a:t>MPS-135 Green Propulsion System</a:t>
            </a:r>
          </a:p>
          <a:p>
            <a:pPr marL="0" indent="0" algn="ctr">
              <a:buNone/>
            </a:pPr>
            <a:r>
              <a:rPr lang="en-US" sz="1800" b="0" i="1" dirty="0" smtClean="0"/>
              <a:t>(</a:t>
            </a:r>
            <a:r>
              <a:rPr lang="en-US" sz="1800" b="0" i="1" dirty="0" err="1" smtClean="0"/>
              <a:t>Aerojet-Rocketdyne</a:t>
            </a:r>
            <a:r>
              <a:rPr lang="en-US" sz="1800" b="0" i="1" dirty="0" smtClean="0"/>
              <a:t>)</a:t>
            </a:r>
            <a:endParaRPr lang="en-US" sz="1800" b="0" i="1" dirty="0"/>
          </a:p>
          <a:p>
            <a:r>
              <a:rPr lang="en-US" sz="1800" b="0" kern="0" dirty="0" smtClean="0"/>
              <a:t>Propellant: AF-M315E</a:t>
            </a:r>
          </a:p>
          <a:p>
            <a:r>
              <a:rPr lang="en-US" sz="1800" b="0" kern="0" dirty="0" smtClean="0"/>
              <a:t>6U System Mass/Size: </a:t>
            </a:r>
            <a:endParaRPr lang="en-US" sz="1800" b="0" kern="0" dirty="0"/>
          </a:p>
          <a:p>
            <a:pPr lvl="1"/>
            <a:r>
              <a:rPr lang="en-US" b="0" kern="0" dirty="0"/>
              <a:t>Mass: 11.46 kg (Prop.: 7.05 kg)</a:t>
            </a:r>
          </a:p>
          <a:p>
            <a:pPr lvl="1"/>
            <a:r>
              <a:rPr lang="en-US" b="0" kern="0" dirty="0" smtClean="0"/>
              <a:t>Dim: 22 </a:t>
            </a:r>
            <a:r>
              <a:rPr lang="en-US" b="0" kern="0" dirty="0"/>
              <a:t>x 21 x 16 </a:t>
            </a:r>
            <a:r>
              <a:rPr lang="en-US" b="0" kern="0" dirty="0" smtClean="0"/>
              <a:t>cm</a:t>
            </a:r>
            <a:endParaRPr lang="en-US" b="0" kern="0" dirty="0"/>
          </a:p>
          <a:p>
            <a:r>
              <a:rPr lang="en-US" sz="1800" b="0" kern="0" dirty="0"/>
              <a:t>Performance:</a:t>
            </a:r>
          </a:p>
          <a:p>
            <a:pPr lvl="1"/>
            <a:r>
              <a:rPr lang="en-US" b="0" kern="0" dirty="0"/>
              <a:t>Thrust: 2.4 N (4 x 0.6 N thrusters)</a:t>
            </a:r>
          </a:p>
          <a:p>
            <a:pPr lvl="1"/>
            <a:r>
              <a:rPr lang="en-US" b="0" kern="0" dirty="0"/>
              <a:t>Specific Impulse: 220 sec</a:t>
            </a:r>
          </a:p>
          <a:p>
            <a:pPr lvl="1"/>
            <a:r>
              <a:rPr lang="en-US" b="0" kern="0" dirty="0"/>
              <a:t>MEOP: 50.0 psi (Gaseous N2)</a:t>
            </a:r>
          </a:p>
          <a:p>
            <a:r>
              <a:rPr lang="en-US" sz="1800" b="0" kern="0" dirty="0"/>
              <a:t>Power: </a:t>
            </a:r>
            <a:r>
              <a:rPr lang="en-US" sz="1800" b="0" kern="0" dirty="0" smtClean="0"/>
              <a:t>35.0 </a:t>
            </a:r>
            <a:r>
              <a:rPr lang="en-US" sz="1800" b="0" kern="0" dirty="0"/>
              <a:t>W</a:t>
            </a:r>
          </a:p>
          <a:p>
            <a:pPr lvl="1"/>
            <a:r>
              <a:rPr lang="en-US" b="0" kern="0" dirty="0"/>
              <a:t>Pre-Burn: 28.0 W (x4 </a:t>
            </a:r>
            <a:r>
              <a:rPr lang="en-US" b="0" kern="0" dirty="0" err="1"/>
              <a:t>Catbed</a:t>
            </a:r>
            <a:r>
              <a:rPr lang="en-US" b="0" kern="0" dirty="0"/>
              <a:t> heaters, on before burn only)</a:t>
            </a:r>
          </a:p>
          <a:p>
            <a:pPr lvl="1"/>
            <a:r>
              <a:rPr lang="en-US" b="0" kern="0" dirty="0"/>
              <a:t>During Burn: 12.0 W (thruster valves, pump, system heaters, </a:t>
            </a:r>
            <a:r>
              <a:rPr lang="en-US" b="0" kern="0" dirty="0" err="1"/>
              <a:t>Catbed</a:t>
            </a:r>
            <a:r>
              <a:rPr lang="en-US" b="0" kern="0" dirty="0"/>
              <a:t> </a:t>
            </a:r>
            <a:r>
              <a:rPr lang="en-US" b="0" kern="0" dirty="0" err="1"/>
              <a:t>htrs</a:t>
            </a:r>
            <a:r>
              <a:rPr lang="en-US" b="0" kern="0" dirty="0"/>
              <a:t> off)</a:t>
            </a:r>
          </a:p>
          <a:p>
            <a:pPr lvl="1"/>
            <a:r>
              <a:rPr lang="en-US" b="0" kern="0" dirty="0"/>
              <a:t>Standby: 5.0 W (system heaters)</a:t>
            </a:r>
          </a:p>
          <a:p>
            <a:r>
              <a:rPr lang="en-US" sz="1800" b="0" kern="0" dirty="0" smtClean="0"/>
              <a:t>TRL: 5</a:t>
            </a:r>
          </a:p>
          <a:p>
            <a:r>
              <a:rPr lang="en-US" sz="1800" b="0" kern="0" dirty="0"/>
              <a:t>Development Status:</a:t>
            </a:r>
          </a:p>
          <a:p>
            <a:pPr lvl="1"/>
            <a:r>
              <a:rPr lang="en-US" kern="0" dirty="0"/>
              <a:t>Thrusters undergoing qualification </a:t>
            </a:r>
            <a:r>
              <a:rPr lang="en-US" kern="0" dirty="0" smtClean="0"/>
              <a:t>testing</a:t>
            </a:r>
          </a:p>
          <a:p>
            <a:pPr lvl="1"/>
            <a:r>
              <a:rPr lang="en-US" kern="0" dirty="0" smtClean="0"/>
              <a:t>Flight in 2019</a:t>
            </a:r>
            <a:endParaRPr lang="en-US" kern="0" dirty="0"/>
          </a:p>
        </p:txBody>
      </p:sp>
      <p:grpSp>
        <p:nvGrpSpPr>
          <p:cNvPr id="12" name="Group 11"/>
          <p:cNvGrpSpPr/>
          <p:nvPr/>
        </p:nvGrpSpPr>
        <p:grpSpPr>
          <a:xfrm>
            <a:off x="647262" y="1197755"/>
            <a:ext cx="3758153" cy="1719072"/>
            <a:chOff x="223935" y="1216653"/>
            <a:chExt cx="3758153" cy="171907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70" t="11270" r="25816" b="15261"/>
            <a:stretch/>
          </p:blipFill>
          <p:spPr>
            <a:xfrm>
              <a:off x="223935" y="1218583"/>
              <a:ext cx="1689802" cy="171521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083834" y="1216653"/>
              <a:ext cx="1898254" cy="1719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4253" t="18397" b="25999"/>
          <a:stretch/>
        </p:blipFill>
        <p:spPr>
          <a:xfrm>
            <a:off x="5734506" y="1277531"/>
            <a:ext cx="2435290" cy="155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1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SmallSat Electric Propulsion</a:t>
            </a:r>
            <a:endParaRPr lang="en-US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5022767" y="3152127"/>
            <a:ext cx="3858768" cy="3135784"/>
          </a:xfrm>
          <a:prstGeom prst="rect">
            <a:avLst/>
          </a:prstGeom>
          <a:ln>
            <a:noFill/>
          </a:ln>
        </p:spPr>
        <p:txBody>
          <a:bodyPr>
            <a:normAutofit fontScale="92500" lnSpcReduction="20000"/>
          </a:bodyPr>
          <a:lstStyle>
            <a:lvl1pPr marL="174625" indent="-174625" algn="l" rtl="0" eaLnBrk="0" fontAlgn="base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b="1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511175" indent="-222250" algn="l" rtl="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1600">
                <a:solidFill>
                  <a:schemeClr val="bg1"/>
                </a:solidFill>
                <a:latin typeface="Arial" charset="0"/>
              </a:defRPr>
            </a:lvl2pPr>
            <a:lvl3pPr marL="796925" indent="-171450" algn="l" rtl="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400">
                <a:solidFill>
                  <a:schemeClr val="bg1"/>
                </a:solidFill>
                <a:latin typeface="Arial" charset="0"/>
              </a:defRPr>
            </a:lvl3pPr>
            <a:lvl4pPr marL="1146175" indent="-234950" algn="l" rtl="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1200">
                <a:solidFill>
                  <a:schemeClr val="bg1"/>
                </a:solidFill>
                <a:latin typeface="Arial" charset="0"/>
              </a:defRPr>
            </a:lvl4pPr>
            <a:lvl5pPr marL="1431925" indent="-171450" algn="l" rtl="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bg1"/>
                </a:solidFill>
                <a:latin typeface="Arial" charset="0"/>
              </a:defRPr>
            </a:lvl5pPr>
            <a:lvl6pPr marL="1889125" indent="-171450" algn="l" rtl="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bg1"/>
                </a:solidFill>
                <a:latin typeface="+mn-lt"/>
              </a:defRPr>
            </a:lvl6pPr>
            <a:lvl7pPr marL="2346325" indent="-171450" algn="l" rtl="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bg1"/>
                </a:solidFill>
                <a:latin typeface="+mn-lt"/>
              </a:defRPr>
            </a:lvl7pPr>
            <a:lvl8pPr marL="2803525" indent="-171450" algn="l" rtl="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bg1"/>
                </a:solidFill>
                <a:latin typeface="+mn-lt"/>
              </a:defRPr>
            </a:lvl8pPr>
            <a:lvl9pPr marL="3260725" indent="-171450" algn="l" rtl="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800" b="0" i="1" dirty="0" smtClean="0"/>
              <a:t>BET-300 Electrospray Thruster</a:t>
            </a:r>
          </a:p>
          <a:p>
            <a:pPr marL="0" indent="0" algn="ctr">
              <a:buNone/>
            </a:pPr>
            <a:r>
              <a:rPr lang="en-US" sz="1800" b="0" i="1" dirty="0" smtClean="0"/>
              <a:t>(</a:t>
            </a:r>
            <a:r>
              <a:rPr lang="en-US" sz="1800" b="0" i="1" dirty="0" err="1" smtClean="0"/>
              <a:t>Busek</a:t>
            </a:r>
            <a:r>
              <a:rPr lang="en-US" sz="1800" b="0" i="1" dirty="0" smtClean="0"/>
              <a:t>)</a:t>
            </a:r>
            <a:endParaRPr lang="en-US" sz="1800" b="0" i="1" dirty="0"/>
          </a:p>
          <a:p>
            <a:r>
              <a:rPr lang="en-US" sz="1800" b="0" kern="0" dirty="0" smtClean="0"/>
              <a:t>Propellant: EMI-</a:t>
            </a:r>
            <a:r>
              <a:rPr lang="en-US" sz="1800" b="0" kern="0" dirty="0" err="1" smtClean="0"/>
              <a:t>Im</a:t>
            </a:r>
            <a:r>
              <a:rPr lang="en-US" sz="1800" b="0" kern="0" dirty="0" smtClean="0"/>
              <a:t> Ionic Liquid</a:t>
            </a:r>
          </a:p>
          <a:p>
            <a:r>
              <a:rPr lang="en-US" sz="1800" b="0" kern="0" dirty="0" smtClean="0"/>
              <a:t>1U </a:t>
            </a:r>
            <a:r>
              <a:rPr lang="en-US" sz="1800" b="0" kern="0" dirty="0"/>
              <a:t>System Mass/Size: </a:t>
            </a:r>
          </a:p>
          <a:p>
            <a:pPr lvl="1"/>
            <a:r>
              <a:rPr lang="nl-NL" sz="1500" kern="0" dirty="0"/>
              <a:t>Wet Mass: 3 kg (Prop: 1.5 kg)</a:t>
            </a:r>
          </a:p>
          <a:p>
            <a:r>
              <a:rPr lang="en-US" sz="1800" b="0" kern="0" dirty="0" smtClean="0"/>
              <a:t>Performance</a:t>
            </a:r>
            <a:r>
              <a:rPr lang="en-US" sz="1800" b="0" kern="0" dirty="0"/>
              <a:t>:</a:t>
            </a:r>
          </a:p>
          <a:p>
            <a:pPr lvl="1"/>
            <a:r>
              <a:rPr lang="en-US" sz="1500" kern="0" dirty="0"/>
              <a:t>Thrust: </a:t>
            </a:r>
            <a:r>
              <a:rPr lang="en-US" sz="1500" kern="0" dirty="0" smtClean="0"/>
              <a:t>0.3 </a:t>
            </a:r>
            <a:r>
              <a:rPr lang="en-US" sz="1500" kern="0" dirty="0" err="1"/>
              <a:t>mN</a:t>
            </a:r>
            <a:endParaRPr lang="en-US" sz="1500" kern="0" dirty="0"/>
          </a:p>
          <a:p>
            <a:pPr lvl="1"/>
            <a:r>
              <a:rPr lang="en-US" sz="1500" kern="0" dirty="0"/>
              <a:t>Specific Impulse: </a:t>
            </a:r>
            <a:r>
              <a:rPr lang="en-US" sz="1500" kern="0" dirty="0" smtClean="0"/>
              <a:t>&gt; 1000 </a:t>
            </a:r>
            <a:r>
              <a:rPr lang="en-US" sz="1500" kern="0" dirty="0"/>
              <a:t>sec</a:t>
            </a:r>
          </a:p>
          <a:p>
            <a:r>
              <a:rPr lang="en-US" sz="1800" b="0" kern="0" dirty="0"/>
              <a:t>Power: </a:t>
            </a:r>
            <a:r>
              <a:rPr lang="en-US" sz="1800" b="0" kern="0" dirty="0" smtClean="0"/>
              <a:t>6 </a:t>
            </a:r>
            <a:r>
              <a:rPr lang="en-US" sz="1800" b="0" kern="0" dirty="0"/>
              <a:t>W</a:t>
            </a:r>
          </a:p>
          <a:p>
            <a:pPr lvl="1"/>
            <a:r>
              <a:rPr lang="en-US" sz="1400" kern="0" dirty="0"/>
              <a:t>Thrust-to-Power: </a:t>
            </a:r>
            <a:r>
              <a:rPr lang="en-US" sz="1400" kern="0" dirty="0" smtClean="0"/>
              <a:t>50 </a:t>
            </a:r>
            <a:r>
              <a:rPr lang="en-US" sz="1400" kern="0" dirty="0" err="1"/>
              <a:t>mN</a:t>
            </a:r>
            <a:r>
              <a:rPr lang="en-US" sz="1400" kern="0" dirty="0"/>
              <a:t>/kW</a:t>
            </a:r>
          </a:p>
          <a:p>
            <a:pPr lvl="1"/>
            <a:r>
              <a:rPr lang="en-US" sz="1400" kern="0" dirty="0"/>
              <a:t>Input Voltage: 12 </a:t>
            </a:r>
            <a:r>
              <a:rPr lang="en-US" sz="1400" kern="0" dirty="0" err="1"/>
              <a:t>Vdc</a:t>
            </a:r>
            <a:endParaRPr lang="en-US" sz="1400" kern="0" dirty="0"/>
          </a:p>
          <a:p>
            <a:r>
              <a:rPr lang="en-US" sz="1800" b="0" kern="0" dirty="0"/>
              <a:t>TRL: </a:t>
            </a:r>
            <a:r>
              <a:rPr lang="en-US" sz="1800" b="0" kern="0" dirty="0" smtClean="0"/>
              <a:t>3</a:t>
            </a:r>
          </a:p>
          <a:p>
            <a:r>
              <a:rPr lang="en-US" sz="1800" b="0" kern="0" dirty="0"/>
              <a:t>Development Status:</a:t>
            </a:r>
          </a:p>
          <a:p>
            <a:pPr lvl="1"/>
            <a:r>
              <a:rPr lang="en-US" kern="0" dirty="0"/>
              <a:t>In </a:t>
            </a:r>
            <a:r>
              <a:rPr lang="en-US" kern="0" dirty="0" smtClean="0"/>
              <a:t>development under NASA SBIR.</a:t>
            </a:r>
            <a:endParaRPr lang="en-US" kern="0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292634" y="3118260"/>
            <a:ext cx="3858768" cy="3169651"/>
          </a:xfrm>
          <a:prstGeom prst="rect">
            <a:avLst/>
          </a:prstGeom>
          <a:ln>
            <a:noFill/>
          </a:ln>
        </p:spPr>
        <p:txBody>
          <a:bodyPr>
            <a:normAutofit fontScale="85000" lnSpcReduction="20000"/>
          </a:bodyPr>
          <a:lstStyle>
            <a:lvl1pPr marL="174625" indent="-174625" algn="l" rtl="0" eaLnBrk="0" fontAlgn="base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b="1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511175" indent="-222250" algn="l" rtl="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1600">
                <a:solidFill>
                  <a:schemeClr val="bg1"/>
                </a:solidFill>
                <a:latin typeface="Arial" charset="0"/>
              </a:defRPr>
            </a:lvl2pPr>
            <a:lvl3pPr marL="796925" indent="-171450" algn="l" rtl="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400">
                <a:solidFill>
                  <a:schemeClr val="bg1"/>
                </a:solidFill>
                <a:latin typeface="Arial" charset="0"/>
              </a:defRPr>
            </a:lvl3pPr>
            <a:lvl4pPr marL="1146175" indent="-234950" algn="l" rtl="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1200">
                <a:solidFill>
                  <a:schemeClr val="bg1"/>
                </a:solidFill>
                <a:latin typeface="Arial" charset="0"/>
              </a:defRPr>
            </a:lvl4pPr>
            <a:lvl5pPr marL="1431925" indent="-171450" algn="l" rtl="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bg1"/>
                </a:solidFill>
                <a:latin typeface="Arial" charset="0"/>
              </a:defRPr>
            </a:lvl5pPr>
            <a:lvl6pPr marL="1889125" indent="-171450" algn="l" rtl="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bg1"/>
                </a:solidFill>
                <a:latin typeface="+mn-lt"/>
              </a:defRPr>
            </a:lvl6pPr>
            <a:lvl7pPr marL="2346325" indent="-171450" algn="l" rtl="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bg1"/>
                </a:solidFill>
                <a:latin typeface="+mn-lt"/>
              </a:defRPr>
            </a:lvl7pPr>
            <a:lvl8pPr marL="2803525" indent="-171450" algn="l" rtl="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bg1"/>
                </a:solidFill>
                <a:latin typeface="+mn-lt"/>
              </a:defRPr>
            </a:lvl8pPr>
            <a:lvl9pPr marL="3260725" indent="-171450" algn="l" rtl="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800" b="0" i="1" dirty="0" smtClean="0"/>
              <a:t>BIT-3 RF Ion Thruster</a:t>
            </a:r>
          </a:p>
          <a:p>
            <a:pPr marL="0" indent="0" algn="ctr">
              <a:buNone/>
            </a:pPr>
            <a:r>
              <a:rPr lang="en-US" sz="1800" b="0" i="1" dirty="0" smtClean="0"/>
              <a:t>(</a:t>
            </a:r>
            <a:r>
              <a:rPr lang="en-US" sz="1800" b="0" i="1" dirty="0" err="1" smtClean="0"/>
              <a:t>Busek</a:t>
            </a:r>
            <a:r>
              <a:rPr lang="en-US" sz="1800" b="0" i="1" dirty="0" smtClean="0"/>
              <a:t>)</a:t>
            </a:r>
            <a:endParaRPr lang="en-US" sz="1800" b="0" i="1" dirty="0"/>
          </a:p>
          <a:p>
            <a:r>
              <a:rPr lang="en-US" sz="1800" b="0" kern="0" dirty="0" smtClean="0"/>
              <a:t>Propellant: Iodine</a:t>
            </a:r>
          </a:p>
          <a:p>
            <a:r>
              <a:rPr lang="en-US" sz="1800" b="0" kern="0" dirty="0"/>
              <a:t>2U System </a:t>
            </a:r>
            <a:r>
              <a:rPr lang="en-US" sz="1800" b="0" kern="0" dirty="0" smtClean="0"/>
              <a:t>Mass/Size: </a:t>
            </a:r>
            <a:endParaRPr lang="en-US" sz="1800" b="0" kern="0" dirty="0"/>
          </a:p>
          <a:p>
            <a:pPr lvl="1"/>
            <a:r>
              <a:rPr lang="nl-NL" sz="1500" b="0" kern="0" dirty="0" smtClean="0"/>
              <a:t>Wet Mass: 3 kg (Prop: 1.5 kg)</a:t>
            </a:r>
          </a:p>
          <a:p>
            <a:pPr lvl="1"/>
            <a:r>
              <a:rPr lang="nl-NL" sz="1500" b="0" kern="0" dirty="0" smtClean="0"/>
              <a:t>Dim: </a:t>
            </a:r>
            <a:r>
              <a:rPr lang="nl-NL" sz="1500" b="0" kern="0" dirty="0"/>
              <a:t>18.0 x 8.8 x 10.2 cm</a:t>
            </a:r>
          </a:p>
          <a:p>
            <a:r>
              <a:rPr lang="en-US" sz="1800" b="0" kern="0" dirty="0"/>
              <a:t>Performance:</a:t>
            </a:r>
          </a:p>
          <a:p>
            <a:pPr lvl="1"/>
            <a:r>
              <a:rPr lang="en-US" sz="1500" b="0" kern="0" dirty="0"/>
              <a:t>Thrust: 1.24 </a:t>
            </a:r>
            <a:r>
              <a:rPr lang="en-US" sz="1500" b="0" kern="0" dirty="0" err="1"/>
              <a:t>mN</a:t>
            </a:r>
            <a:endParaRPr lang="en-US" sz="1500" b="0" kern="0" dirty="0"/>
          </a:p>
          <a:p>
            <a:pPr lvl="1"/>
            <a:r>
              <a:rPr lang="en-US" sz="1500" b="0" kern="0" dirty="0"/>
              <a:t>Specific Impulse: 2646.4 sec</a:t>
            </a:r>
          </a:p>
          <a:p>
            <a:r>
              <a:rPr lang="en-US" sz="1800" b="0" kern="0" dirty="0"/>
              <a:t>Power: 80.0 W</a:t>
            </a:r>
          </a:p>
          <a:p>
            <a:pPr lvl="1"/>
            <a:r>
              <a:rPr lang="en-US" sz="1400" b="0" kern="0" dirty="0"/>
              <a:t>Thrust-to-Power: </a:t>
            </a:r>
            <a:r>
              <a:rPr lang="en-US" sz="1400" b="0" kern="0" dirty="0" smtClean="0"/>
              <a:t>16 </a:t>
            </a:r>
            <a:r>
              <a:rPr lang="en-US" sz="1400" b="0" kern="0" dirty="0" err="1"/>
              <a:t>mN</a:t>
            </a:r>
            <a:r>
              <a:rPr lang="en-US" sz="1400" b="0" kern="0" dirty="0"/>
              <a:t>/kW</a:t>
            </a:r>
          </a:p>
          <a:p>
            <a:pPr lvl="1"/>
            <a:r>
              <a:rPr lang="en-US" sz="1400" b="0" kern="0" dirty="0"/>
              <a:t>Input Voltage: 12 </a:t>
            </a:r>
            <a:r>
              <a:rPr lang="en-US" sz="1400" b="0" kern="0" dirty="0" err="1"/>
              <a:t>Vdc</a:t>
            </a:r>
            <a:endParaRPr lang="en-US" sz="1400" b="0" kern="0" dirty="0"/>
          </a:p>
          <a:p>
            <a:r>
              <a:rPr lang="en-US" sz="1800" b="0" kern="0" dirty="0" smtClean="0"/>
              <a:t>TRL: </a:t>
            </a:r>
            <a:r>
              <a:rPr lang="en-US" sz="1800" b="0" kern="0" dirty="0"/>
              <a:t>5</a:t>
            </a:r>
            <a:endParaRPr lang="en-US" sz="1800" b="0" kern="0" dirty="0" smtClean="0"/>
          </a:p>
          <a:p>
            <a:r>
              <a:rPr lang="en-US" sz="1800" b="0" kern="0" dirty="0" smtClean="0"/>
              <a:t>Development Status:</a:t>
            </a:r>
          </a:p>
          <a:p>
            <a:pPr lvl="1"/>
            <a:r>
              <a:rPr lang="en-US" kern="0" dirty="0" smtClean="0"/>
              <a:t>In </a:t>
            </a:r>
            <a:r>
              <a:rPr lang="en-US" kern="0" dirty="0" err="1" smtClean="0"/>
              <a:t>qual</a:t>
            </a:r>
            <a:r>
              <a:rPr lang="en-US" kern="0" dirty="0" smtClean="0"/>
              <a:t> testing for Lunar </a:t>
            </a:r>
            <a:r>
              <a:rPr lang="en-US" kern="0" dirty="0" err="1" smtClean="0"/>
              <a:t>IceCube</a:t>
            </a:r>
            <a:r>
              <a:rPr lang="en-US" kern="0" dirty="0" smtClean="0"/>
              <a:t> and </a:t>
            </a:r>
            <a:r>
              <a:rPr lang="en-US" kern="0" dirty="0" err="1" smtClean="0"/>
              <a:t>LunaH</a:t>
            </a:r>
            <a:r>
              <a:rPr lang="en-US" kern="0" dirty="0" smtClean="0"/>
              <a:t>-Map</a:t>
            </a:r>
            <a:endParaRPr lang="en-US" b="0" kern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467" y="1660700"/>
            <a:ext cx="2118683" cy="13717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144" y="1030391"/>
            <a:ext cx="2153595" cy="15544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8137" y="1156317"/>
            <a:ext cx="1764263" cy="176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7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SmallSat Propellant-less Propulsion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5" t="1985" r="39442" b="10019"/>
          <a:stretch/>
        </p:blipFill>
        <p:spPr bwMode="auto">
          <a:xfrm>
            <a:off x="6218880" y="4096995"/>
            <a:ext cx="2443530" cy="21814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79" y="3364089"/>
            <a:ext cx="6028740" cy="3021962"/>
          </a:xfrm>
          <a:prstGeom prst="rect">
            <a:avLst/>
          </a:prstGeom>
        </p:spPr>
      </p:pic>
      <p:sp>
        <p:nvSpPr>
          <p:cNvPr id="7" name="Text Placeholder 3"/>
          <p:cNvSpPr txBox="1">
            <a:spLocks/>
          </p:cNvSpPr>
          <p:nvPr/>
        </p:nvSpPr>
        <p:spPr>
          <a:xfrm>
            <a:off x="199501" y="1065139"/>
            <a:ext cx="8811763" cy="2759781"/>
          </a:xfrm>
          <a:prstGeom prst="rect">
            <a:avLst/>
          </a:prstGeom>
        </p:spPr>
        <p:txBody>
          <a:bodyPr>
            <a:normAutofit/>
          </a:bodyPr>
          <a:lstStyle>
            <a:lvl1pPr marL="174625" indent="-174625" algn="l" rtl="0" eaLnBrk="0" fontAlgn="base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b="1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511175" indent="-222250" algn="l" rtl="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1600">
                <a:solidFill>
                  <a:schemeClr val="bg1"/>
                </a:solidFill>
                <a:latin typeface="Arial" charset="0"/>
              </a:defRPr>
            </a:lvl2pPr>
            <a:lvl3pPr marL="796925" indent="-171450" algn="l" rtl="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400">
                <a:solidFill>
                  <a:schemeClr val="bg1"/>
                </a:solidFill>
                <a:latin typeface="Arial" charset="0"/>
              </a:defRPr>
            </a:lvl3pPr>
            <a:lvl4pPr marL="1146175" indent="-234950" algn="l" rtl="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1200">
                <a:solidFill>
                  <a:schemeClr val="bg1"/>
                </a:solidFill>
                <a:latin typeface="Arial" charset="0"/>
              </a:defRPr>
            </a:lvl4pPr>
            <a:lvl5pPr marL="1431925" indent="-171450" algn="l" rtl="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bg1"/>
                </a:solidFill>
                <a:latin typeface="Arial" charset="0"/>
              </a:defRPr>
            </a:lvl5pPr>
            <a:lvl6pPr marL="1889125" indent="-171450" algn="l" rtl="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bg1"/>
                </a:solidFill>
                <a:latin typeface="+mn-lt"/>
              </a:defRPr>
            </a:lvl6pPr>
            <a:lvl7pPr marL="2346325" indent="-171450" algn="l" rtl="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bg1"/>
                </a:solidFill>
                <a:latin typeface="+mn-lt"/>
              </a:defRPr>
            </a:lvl7pPr>
            <a:lvl8pPr marL="2803525" indent="-171450" algn="l" rtl="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bg1"/>
                </a:solidFill>
                <a:latin typeface="+mn-lt"/>
              </a:defRPr>
            </a:lvl8pPr>
            <a:lvl9pPr marL="3260725" indent="-171450" algn="l" rtl="0" eaLnBrk="0" fontAlgn="base" hangingPunct="0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2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sz="1800" b="0" kern="0" dirty="0" smtClean="0"/>
              <a:t>NASA/MSFC is developing solar sail technology for deep space missions, such as NEA Scout.</a:t>
            </a:r>
          </a:p>
          <a:p>
            <a:r>
              <a:rPr lang="en-US" sz="1800" b="0" kern="0" dirty="0" smtClean="0"/>
              <a:t>They are also developing technology to integrate solar power cells into solar sails with the NASA </a:t>
            </a:r>
            <a:r>
              <a:rPr lang="en-US" sz="1800" b="0" kern="0" dirty="0" err="1" smtClean="0"/>
              <a:t>PowerSail</a:t>
            </a:r>
            <a:r>
              <a:rPr lang="en-US" sz="1800" b="0" kern="0" dirty="0" smtClean="0"/>
              <a:t> (NPS).</a:t>
            </a:r>
            <a:endParaRPr lang="en-US" kern="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1" r="68688" b="10525"/>
          <a:stretch/>
        </p:blipFill>
        <p:spPr bwMode="auto">
          <a:xfrm>
            <a:off x="6010033" y="1912140"/>
            <a:ext cx="2861224" cy="19558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2916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IMDC Slide Template">
  <a:themeElements>
    <a:clrScheme name="">
      <a:dk1>
        <a:srgbClr val="000000"/>
      </a:dk1>
      <a:lt1>
        <a:srgbClr val="000000"/>
      </a:lt1>
      <a:dk2>
        <a:srgbClr val="0066FF"/>
      </a:dk2>
      <a:lt2>
        <a:srgbClr val="000066"/>
      </a:lt2>
      <a:accent1>
        <a:srgbClr val="6600FF"/>
      </a:accent1>
      <a:accent2>
        <a:srgbClr val="009900"/>
      </a:accent2>
      <a:accent3>
        <a:srgbClr val="AAAAAA"/>
      </a:accent3>
      <a:accent4>
        <a:srgbClr val="000000"/>
      </a:accent4>
      <a:accent5>
        <a:srgbClr val="B8AAFF"/>
      </a:accent5>
      <a:accent6>
        <a:srgbClr val="008A00"/>
      </a:accent6>
      <a:hlink>
        <a:srgbClr val="0066FF"/>
      </a:hlink>
      <a:folHlink>
        <a:srgbClr val="CECECE"/>
      </a:folHlink>
    </a:clrScheme>
    <a:fontScheme name="2_IMDC Slide Templat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vantGarde Bk 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vantGarde Bk BT" pitchFamily="34" charset="0"/>
          </a:defRPr>
        </a:defPPr>
      </a:lstStyle>
    </a:lnDef>
  </a:objectDefaults>
  <a:extraClrSchemeLst>
    <a:extraClrScheme>
      <a:clrScheme name="IMDC Slide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DC Slide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DC Slide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DC Slide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DC Slide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DC Slide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DC Slide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DC Slide Template 8">
        <a:dk1>
          <a:srgbClr val="000066"/>
        </a:dk1>
        <a:lt1>
          <a:srgbClr val="FFFFFF"/>
        </a:lt1>
        <a:dk2>
          <a:srgbClr val="000000"/>
        </a:dk2>
        <a:lt2>
          <a:srgbClr val="FFFF00"/>
        </a:lt2>
        <a:accent1>
          <a:srgbClr val="6600FF"/>
        </a:accent1>
        <a:accent2>
          <a:srgbClr val="009900"/>
        </a:accent2>
        <a:accent3>
          <a:srgbClr val="AAAAAA"/>
        </a:accent3>
        <a:accent4>
          <a:srgbClr val="DADADA"/>
        </a:accent4>
        <a:accent5>
          <a:srgbClr val="B8AAFF"/>
        </a:accent5>
        <a:accent6>
          <a:srgbClr val="008A00"/>
        </a:accent6>
        <a:hlink>
          <a:srgbClr val="FF9900"/>
        </a:hlink>
        <a:folHlink>
          <a:srgbClr val="CECEC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M:\New Mission Template\Disciplines\IMDC Slide Template.pot</Template>
  <TotalTime>49324</TotalTime>
  <Pages>3</Pages>
  <Words>1470</Words>
  <Application>Microsoft Office PowerPoint</Application>
  <PresentationFormat>Letter Paper (8.5x11 in)</PresentationFormat>
  <Paragraphs>222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AvantGarde Bk BT</vt:lpstr>
      <vt:lpstr>Symbol</vt:lpstr>
      <vt:lpstr>Times</vt:lpstr>
      <vt:lpstr>Wingdings</vt:lpstr>
      <vt:lpstr>2_IMDC Slide Template</vt:lpstr>
      <vt:lpstr>State-of-the-Art for Small Satellite Propulsion Systems</vt:lpstr>
      <vt:lpstr>Agenda</vt:lpstr>
      <vt:lpstr>State-of-the-Art Overview</vt:lpstr>
      <vt:lpstr>Obstacles to System Development</vt:lpstr>
      <vt:lpstr>NASA SmallSat Interplanetary Mission Studies</vt:lpstr>
      <vt:lpstr>SmallSat Cold Gas Propulsion</vt:lpstr>
      <vt:lpstr>SmallSat Green Propulsion</vt:lpstr>
      <vt:lpstr>SmallSat Electric Propulsion</vt:lpstr>
      <vt:lpstr>SmallSat Propellant-less Propulsion</vt:lpstr>
      <vt:lpstr>Technology Gaps</vt:lpstr>
      <vt:lpstr>Technology Gaps</vt:lpstr>
      <vt:lpstr>Conclusion</vt:lpstr>
      <vt:lpstr>PowerPoint Presentation</vt:lpstr>
      <vt:lpstr>SmallSat Propulsion Systems</vt:lpstr>
      <vt:lpstr>Performance &amp; Development Metrics</vt:lpstr>
    </vt:vector>
  </TitlesOfParts>
  <Company>NASA - GSFC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Stewart</dc:creator>
  <cp:lastModifiedBy>Parker, Khary I. (GSFC-5970)</cp:lastModifiedBy>
  <cp:revision>1069</cp:revision>
  <cp:lastPrinted>2016-01-20T15:31:09Z</cp:lastPrinted>
  <dcterms:created xsi:type="dcterms:W3CDTF">2003-05-05T17:12:23Z</dcterms:created>
  <dcterms:modified xsi:type="dcterms:W3CDTF">2018-08-17T13:38:27Z</dcterms:modified>
</cp:coreProperties>
</file>