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73" r:id="rId6"/>
    <p:sldId id="259" r:id="rId7"/>
    <p:sldId id="275" r:id="rId8"/>
    <p:sldId id="260" r:id="rId9"/>
    <p:sldId id="262" r:id="rId10"/>
    <p:sldId id="283" r:id="rId11"/>
    <p:sldId id="284" r:id="rId12"/>
    <p:sldId id="285" r:id="rId13"/>
    <p:sldId id="291" r:id="rId14"/>
    <p:sldId id="276" r:id="rId15"/>
    <p:sldId id="281" r:id="rId16"/>
    <p:sldId id="28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8C"/>
    <a:srgbClr val="5D1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2C670-EF36-412B-9408-AF102F889C1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95C2169-5339-4067-8A9A-A7B09C338C94}">
      <dgm:prSet phldrT="[Text]" custT="1"/>
      <dgm:spPr>
        <a:xfrm>
          <a:off x="5215" y="2059769"/>
          <a:ext cx="1300004" cy="146846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Understand </a:t>
          </a:r>
          <a:r>
            <a:rPr lang="en-US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Reqs</a:t>
          </a:r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., </a:t>
          </a:r>
        </a:p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Trade Studies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140BA0-4A57-4870-AAFE-760F265B1495}" type="parTrans" cxnId="{8278EB1F-C47B-4A13-8F21-8B586F816782}">
      <dgm:prSet/>
      <dgm:spPr/>
      <dgm:t>
        <a:bodyPr/>
        <a:lstStyle/>
        <a:p>
          <a:endParaRPr lang="en-US" sz="1600"/>
        </a:p>
      </dgm:t>
    </dgm:pt>
    <dgm:pt modelId="{260A18CD-49B8-42F8-A4E7-E77F301B25A2}" type="sibTrans" cxnId="{8278EB1F-C47B-4A13-8F21-8B586F816782}">
      <dgm:prSet custT="1"/>
      <dgm:spPr>
        <a:xfrm>
          <a:off x="1409074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960C492-96BC-4628-B3DF-0F0B3DD1D188}">
      <dgm:prSet phldrT="[Text]" custT="1"/>
      <dgm:spPr>
        <a:xfrm>
          <a:off x="1720639" y="2049362"/>
          <a:ext cx="1327494" cy="1489274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ConOps, Tentative HW, Draft Block, </a:t>
          </a:r>
        </a:p>
        <a:p>
          <a:pPr>
            <a:spcAft>
              <a:spcPts val="0"/>
            </a:spcAft>
          </a:pPr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Initial CAD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D158E18-52EF-46D3-8EF5-FB97A498B847}" type="parTrans" cxnId="{275A5DB5-131D-4B07-BADB-67623A682194}">
      <dgm:prSet/>
      <dgm:spPr/>
      <dgm:t>
        <a:bodyPr/>
        <a:lstStyle/>
        <a:p>
          <a:endParaRPr lang="en-US" sz="1600"/>
        </a:p>
      </dgm:t>
    </dgm:pt>
    <dgm:pt modelId="{247E3FB7-75C9-4233-8A81-979933479858}" type="sibTrans" cxnId="{275A5DB5-131D-4B07-BADB-67623A682194}">
      <dgm:prSet custT="1"/>
      <dgm:spPr>
        <a:xfrm>
          <a:off x="3151988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7C1673D-9C2C-4C6A-BC8C-0AC13C57B392}">
      <dgm:prSet phldrT="[Text]" custT="1"/>
      <dgm:spPr>
        <a:xfrm>
          <a:off x="3463553" y="2032652"/>
          <a:ext cx="1366253" cy="1522695"/>
        </a:xfrm>
        <a:prstGeom prst="roundRect">
          <a:avLst>
            <a:gd name="adj" fmla="val 1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Baseline HW, Draft CAD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D3B3E32-B7B3-420B-8955-CD23D8415D71}" type="parTrans" cxnId="{E7C3F41D-0868-4BF0-B3DC-5422ABA2726D}">
      <dgm:prSet/>
      <dgm:spPr/>
      <dgm:t>
        <a:bodyPr/>
        <a:lstStyle/>
        <a:p>
          <a:endParaRPr lang="en-US" sz="1600"/>
        </a:p>
      </dgm:t>
    </dgm:pt>
    <dgm:pt modelId="{C6641AF2-5D80-439D-A0F7-460A50933C84}" type="sibTrans" cxnId="{E7C3F41D-0868-4BF0-B3DC-5422ABA2726D}">
      <dgm:prSet custT="1"/>
      <dgm:spPr>
        <a:xfrm>
          <a:off x="4933661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689D1FE-023C-40BB-A4B9-90F3F605786B}">
      <dgm:prSet phldrT="[Text]" custT="1"/>
      <dgm:spPr>
        <a:xfrm>
          <a:off x="5245226" y="2036937"/>
          <a:ext cx="1351401" cy="1514124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Finalize technical budgets, Work slides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4896C5-ECAB-480C-9AD5-FC8AD45D2C71}" type="parTrans" cxnId="{EA324646-A5EF-41D2-A071-68DCBD3F6E2C}">
      <dgm:prSet/>
      <dgm:spPr/>
      <dgm:t>
        <a:bodyPr/>
        <a:lstStyle/>
        <a:p>
          <a:endParaRPr lang="en-US" sz="1600"/>
        </a:p>
      </dgm:t>
    </dgm:pt>
    <dgm:pt modelId="{F001D94B-97E3-4E3D-899F-1B81FF96E658}" type="sibTrans" cxnId="{EA324646-A5EF-41D2-A071-68DCBD3F6E2C}">
      <dgm:prSet custT="1"/>
      <dgm:spPr>
        <a:xfrm>
          <a:off x="6700482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23A4298-1915-4B3E-9182-1BF6248BF0AA}">
      <dgm:prSet phldrT="[Text]" custT="1"/>
      <dgm:spPr>
        <a:xfrm>
          <a:off x="7012047" y="2028530"/>
          <a:ext cx="1364736" cy="1530938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Report out to customer, Q&amp;A, Fix errata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9C5717-072E-4E20-8270-CC9B4BBC9B74}" type="parTrans" cxnId="{D0A243EB-B181-40A6-93EE-4399E26AC25C}">
      <dgm:prSet/>
      <dgm:spPr/>
      <dgm:t>
        <a:bodyPr/>
        <a:lstStyle/>
        <a:p>
          <a:endParaRPr lang="en-US" sz="1600"/>
        </a:p>
      </dgm:t>
    </dgm:pt>
    <dgm:pt modelId="{54ED4C13-ABA9-440E-A36D-A2445BB33DF2}" type="sibTrans" cxnId="{D0A243EB-B181-40A6-93EE-4399E26AC25C}">
      <dgm:prSet/>
      <dgm:spPr/>
      <dgm:t>
        <a:bodyPr/>
        <a:lstStyle/>
        <a:p>
          <a:endParaRPr lang="en-US" sz="1600"/>
        </a:p>
      </dgm:t>
    </dgm:pt>
    <dgm:pt modelId="{E9CCB42F-2A57-4857-8AAB-FE025E6B01DA}" type="pres">
      <dgm:prSet presAssocID="{E212C670-EF36-412B-9408-AF102F889C1D}" presName="Name0" presStyleCnt="0">
        <dgm:presLayoutVars>
          <dgm:dir/>
          <dgm:resizeHandles val="exact"/>
        </dgm:presLayoutVars>
      </dgm:prSet>
      <dgm:spPr/>
    </dgm:pt>
    <dgm:pt modelId="{5B004C0C-2D5A-456F-B506-847394F8894D}" type="pres">
      <dgm:prSet presAssocID="{895C2169-5339-4067-8A9A-A7B09C338C94}" presName="node" presStyleLbl="node1" presStyleIdx="0" presStyleCnt="5" custScaleX="125175" custScaleY="121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5229-B5AE-4945-A6F9-28970ADBAADE}" type="pres">
      <dgm:prSet presAssocID="{260A18CD-49B8-42F8-A4E7-E77F301B25A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13B9BF-EC1C-4C68-9485-54980ACB33BC}" type="pres">
      <dgm:prSet presAssocID="{260A18CD-49B8-42F8-A4E7-E77F301B25A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CDA43E1-92B7-4BA6-80E8-EF27CB9B741C}" type="pres">
      <dgm:prSet presAssocID="{0960C492-96BC-4628-B3DF-0F0B3DD1D188}" presName="node" presStyleLbl="node1" presStyleIdx="1" presStyleCnt="5" custScaleX="127822" custScaleY="122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C6FA4-0CDE-4852-AD7C-9D9855EB59C4}" type="pres">
      <dgm:prSet presAssocID="{247E3FB7-75C9-4233-8A81-97993347985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D7BDD99-92F3-458B-9A64-04B57A5D5510}" type="pres">
      <dgm:prSet presAssocID="{247E3FB7-75C9-4233-8A81-97993347985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6BACB29-8F2D-438A-BE44-C1BCB8CAC8F1}" type="pres">
      <dgm:prSet presAssocID="{07C1673D-9C2C-4C6A-BC8C-0AC13C57B392}" presName="node" presStyleLbl="node1" presStyleIdx="2" presStyleCnt="5" custScaleX="131554" custScaleY="12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DB160-6C5F-4FB4-BB78-186661E3CE8E}" type="pres">
      <dgm:prSet presAssocID="{C6641AF2-5D80-439D-A0F7-460A50933C8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C29BBC0-8D89-42FA-A7D8-375C3DC69F2F}" type="pres">
      <dgm:prSet presAssocID="{C6641AF2-5D80-439D-A0F7-460A50933C8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B627166-54CA-48D1-8EC2-B0B0BE4795CA}" type="pres">
      <dgm:prSet presAssocID="{E689D1FE-023C-40BB-A4B9-90F3F605786B}" presName="node" presStyleLbl="node1" presStyleIdx="3" presStyleCnt="5" custScaleX="130124" custScaleY="124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6265-272C-4D35-A3F4-8941DCFAE0CF}" type="pres">
      <dgm:prSet presAssocID="{F001D94B-97E3-4E3D-899F-1B81FF96E65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FABE8AA-DCDA-413A-8A9B-BD88628C56BC}" type="pres">
      <dgm:prSet presAssocID="{F001D94B-97E3-4E3D-899F-1B81FF96E65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86E6E61-2197-493B-9DC0-3C8DBDAC9651}" type="pres">
      <dgm:prSet presAssocID="{023A4298-1915-4B3E-9182-1BF6248BF0AA}" presName="node" presStyleLbl="node1" presStyleIdx="4" presStyleCnt="5" custScaleX="131408" custScaleY="12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5A5DB5-131D-4B07-BADB-67623A682194}" srcId="{E212C670-EF36-412B-9408-AF102F889C1D}" destId="{0960C492-96BC-4628-B3DF-0F0B3DD1D188}" srcOrd="1" destOrd="0" parTransId="{CD158E18-52EF-46D3-8EF5-FB97A498B847}" sibTransId="{247E3FB7-75C9-4233-8A81-979933479858}"/>
    <dgm:cxn modelId="{76014A39-F692-4FFE-9294-B3630AA67D50}" type="presOf" srcId="{07C1673D-9C2C-4C6A-BC8C-0AC13C57B392}" destId="{26BACB29-8F2D-438A-BE44-C1BCB8CAC8F1}" srcOrd="0" destOrd="0" presId="urn:microsoft.com/office/officeart/2005/8/layout/process1"/>
    <dgm:cxn modelId="{07DC7517-B62D-4716-8E66-B300368E92E1}" type="presOf" srcId="{F001D94B-97E3-4E3D-899F-1B81FF96E658}" destId="{5FABE8AA-DCDA-413A-8A9B-BD88628C56BC}" srcOrd="1" destOrd="0" presId="urn:microsoft.com/office/officeart/2005/8/layout/process1"/>
    <dgm:cxn modelId="{EB18A695-136A-4D15-A755-047484656279}" type="presOf" srcId="{260A18CD-49B8-42F8-A4E7-E77F301B25A2}" destId="{9A13B9BF-EC1C-4C68-9485-54980ACB33BC}" srcOrd="1" destOrd="0" presId="urn:microsoft.com/office/officeart/2005/8/layout/process1"/>
    <dgm:cxn modelId="{B16CC38B-2319-4BE8-A79A-049D7F3567C7}" type="presOf" srcId="{260A18CD-49B8-42F8-A4E7-E77F301B25A2}" destId="{05F25229-B5AE-4945-A6F9-28970ADBAADE}" srcOrd="0" destOrd="0" presId="urn:microsoft.com/office/officeart/2005/8/layout/process1"/>
    <dgm:cxn modelId="{382B03A5-25A1-40F0-A8E0-1DF48ED46101}" type="presOf" srcId="{0960C492-96BC-4628-B3DF-0F0B3DD1D188}" destId="{4CDA43E1-92B7-4BA6-80E8-EF27CB9B741C}" srcOrd="0" destOrd="0" presId="urn:microsoft.com/office/officeart/2005/8/layout/process1"/>
    <dgm:cxn modelId="{C042338D-0FFA-44FC-8BC0-D5FA07D5BCB9}" type="presOf" srcId="{C6641AF2-5D80-439D-A0F7-460A50933C84}" destId="{031DB160-6C5F-4FB4-BB78-186661E3CE8E}" srcOrd="0" destOrd="0" presId="urn:microsoft.com/office/officeart/2005/8/layout/process1"/>
    <dgm:cxn modelId="{B23FBD94-7F2D-4278-9A0C-FA15B06525FD}" type="presOf" srcId="{247E3FB7-75C9-4233-8A81-979933479858}" destId="{A76C6FA4-0CDE-4852-AD7C-9D9855EB59C4}" srcOrd="0" destOrd="0" presId="urn:microsoft.com/office/officeart/2005/8/layout/process1"/>
    <dgm:cxn modelId="{3728603D-AC3D-44A4-8F2D-D88830F9FAFB}" type="presOf" srcId="{F001D94B-97E3-4E3D-899F-1B81FF96E658}" destId="{A45C6265-272C-4D35-A3F4-8941DCFAE0CF}" srcOrd="0" destOrd="0" presId="urn:microsoft.com/office/officeart/2005/8/layout/process1"/>
    <dgm:cxn modelId="{E7C3F41D-0868-4BF0-B3DC-5422ABA2726D}" srcId="{E212C670-EF36-412B-9408-AF102F889C1D}" destId="{07C1673D-9C2C-4C6A-BC8C-0AC13C57B392}" srcOrd="2" destOrd="0" parTransId="{9D3B3E32-B7B3-420B-8955-CD23D8415D71}" sibTransId="{C6641AF2-5D80-439D-A0F7-460A50933C84}"/>
    <dgm:cxn modelId="{EA324646-A5EF-41D2-A071-68DCBD3F6E2C}" srcId="{E212C670-EF36-412B-9408-AF102F889C1D}" destId="{E689D1FE-023C-40BB-A4B9-90F3F605786B}" srcOrd="3" destOrd="0" parTransId="{104896C5-ECAB-480C-9AD5-FC8AD45D2C71}" sibTransId="{F001D94B-97E3-4E3D-899F-1B81FF96E658}"/>
    <dgm:cxn modelId="{9E38E818-5D61-4B15-9F67-310BE7F7944D}" type="presOf" srcId="{023A4298-1915-4B3E-9182-1BF6248BF0AA}" destId="{286E6E61-2197-493B-9DC0-3C8DBDAC9651}" srcOrd="0" destOrd="0" presId="urn:microsoft.com/office/officeart/2005/8/layout/process1"/>
    <dgm:cxn modelId="{D237C74D-DC43-49C0-B280-082A1BAE2A69}" type="presOf" srcId="{E689D1FE-023C-40BB-A4B9-90F3F605786B}" destId="{2B627166-54CA-48D1-8EC2-B0B0BE4795CA}" srcOrd="0" destOrd="0" presId="urn:microsoft.com/office/officeart/2005/8/layout/process1"/>
    <dgm:cxn modelId="{2811CE04-239B-4668-B427-E2A3F453C652}" type="presOf" srcId="{C6641AF2-5D80-439D-A0F7-460A50933C84}" destId="{EC29BBC0-8D89-42FA-A7D8-375C3DC69F2F}" srcOrd="1" destOrd="0" presId="urn:microsoft.com/office/officeart/2005/8/layout/process1"/>
    <dgm:cxn modelId="{9DED34B9-13A3-42DE-A627-D08804BD14E9}" type="presOf" srcId="{E212C670-EF36-412B-9408-AF102F889C1D}" destId="{E9CCB42F-2A57-4857-8AAB-FE025E6B01DA}" srcOrd="0" destOrd="0" presId="urn:microsoft.com/office/officeart/2005/8/layout/process1"/>
    <dgm:cxn modelId="{D0A243EB-B181-40A6-93EE-4399E26AC25C}" srcId="{E212C670-EF36-412B-9408-AF102F889C1D}" destId="{023A4298-1915-4B3E-9182-1BF6248BF0AA}" srcOrd="4" destOrd="0" parTransId="{249C5717-072E-4E20-8270-CC9B4BBC9B74}" sibTransId="{54ED4C13-ABA9-440E-A36D-A2445BB33DF2}"/>
    <dgm:cxn modelId="{8278EB1F-C47B-4A13-8F21-8B586F816782}" srcId="{E212C670-EF36-412B-9408-AF102F889C1D}" destId="{895C2169-5339-4067-8A9A-A7B09C338C94}" srcOrd="0" destOrd="0" parTransId="{7C140BA0-4A57-4870-AAFE-760F265B1495}" sibTransId="{260A18CD-49B8-42F8-A4E7-E77F301B25A2}"/>
    <dgm:cxn modelId="{FE83F5E6-F8CE-4AD8-8BC5-0234DD501973}" type="presOf" srcId="{247E3FB7-75C9-4233-8A81-979933479858}" destId="{3D7BDD99-92F3-458B-9A64-04B57A5D5510}" srcOrd="1" destOrd="0" presId="urn:microsoft.com/office/officeart/2005/8/layout/process1"/>
    <dgm:cxn modelId="{401617A7-6090-498B-A9ED-B1FC642EB864}" type="presOf" srcId="{895C2169-5339-4067-8A9A-A7B09C338C94}" destId="{5B004C0C-2D5A-456F-B506-847394F8894D}" srcOrd="0" destOrd="0" presId="urn:microsoft.com/office/officeart/2005/8/layout/process1"/>
    <dgm:cxn modelId="{A619DAD2-1590-4A95-9F1F-8082F8DD8102}" type="presParOf" srcId="{E9CCB42F-2A57-4857-8AAB-FE025E6B01DA}" destId="{5B004C0C-2D5A-456F-B506-847394F8894D}" srcOrd="0" destOrd="0" presId="urn:microsoft.com/office/officeart/2005/8/layout/process1"/>
    <dgm:cxn modelId="{3E52528A-0DE1-4F1B-B32D-F0131402D868}" type="presParOf" srcId="{E9CCB42F-2A57-4857-8AAB-FE025E6B01DA}" destId="{05F25229-B5AE-4945-A6F9-28970ADBAADE}" srcOrd="1" destOrd="0" presId="urn:microsoft.com/office/officeart/2005/8/layout/process1"/>
    <dgm:cxn modelId="{6504DFD1-CDF4-4DD8-8B1F-BD3F3F5F9737}" type="presParOf" srcId="{05F25229-B5AE-4945-A6F9-28970ADBAADE}" destId="{9A13B9BF-EC1C-4C68-9485-54980ACB33BC}" srcOrd="0" destOrd="0" presId="urn:microsoft.com/office/officeart/2005/8/layout/process1"/>
    <dgm:cxn modelId="{DEE40DAE-3BFF-437D-8B43-43D84325929D}" type="presParOf" srcId="{E9CCB42F-2A57-4857-8AAB-FE025E6B01DA}" destId="{4CDA43E1-92B7-4BA6-80E8-EF27CB9B741C}" srcOrd="2" destOrd="0" presId="urn:microsoft.com/office/officeart/2005/8/layout/process1"/>
    <dgm:cxn modelId="{23BE1834-F52F-40D7-8CAB-48CF16264112}" type="presParOf" srcId="{E9CCB42F-2A57-4857-8AAB-FE025E6B01DA}" destId="{A76C6FA4-0CDE-4852-AD7C-9D9855EB59C4}" srcOrd="3" destOrd="0" presId="urn:microsoft.com/office/officeart/2005/8/layout/process1"/>
    <dgm:cxn modelId="{4A2BAB36-3B92-4369-891C-5EA8E30EF2BD}" type="presParOf" srcId="{A76C6FA4-0CDE-4852-AD7C-9D9855EB59C4}" destId="{3D7BDD99-92F3-458B-9A64-04B57A5D5510}" srcOrd="0" destOrd="0" presId="urn:microsoft.com/office/officeart/2005/8/layout/process1"/>
    <dgm:cxn modelId="{A2DF0146-7306-4337-BBF8-B68CCA555E48}" type="presParOf" srcId="{E9CCB42F-2A57-4857-8AAB-FE025E6B01DA}" destId="{26BACB29-8F2D-438A-BE44-C1BCB8CAC8F1}" srcOrd="4" destOrd="0" presId="urn:microsoft.com/office/officeart/2005/8/layout/process1"/>
    <dgm:cxn modelId="{6E9D0327-F906-49DF-A4AD-566264E7D87A}" type="presParOf" srcId="{E9CCB42F-2A57-4857-8AAB-FE025E6B01DA}" destId="{031DB160-6C5F-4FB4-BB78-186661E3CE8E}" srcOrd="5" destOrd="0" presId="urn:microsoft.com/office/officeart/2005/8/layout/process1"/>
    <dgm:cxn modelId="{360BD4C4-3C73-4F49-A298-C6420E36E7E5}" type="presParOf" srcId="{031DB160-6C5F-4FB4-BB78-186661E3CE8E}" destId="{EC29BBC0-8D89-42FA-A7D8-375C3DC69F2F}" srcOrd="0" destOrd="0" presId="urn:microsoft.com/office/officeart/2005/8/layout/process1"/>
    <dgm:cxn modelId="{76299F90-AEB3-4E1B-8A2D-5EE5AC95000A}" type="presParOf" srcId="{E9CCB42F-2A57-4857-8AAB-FE025E6B01DA}" destId="{2B627166-54CA-48D1-8EC2-B0B0BE4795CA}" srcOrd="6" destOrd="0" presId="urn:microsoft.com/office/officeart/2005/8/layout/process1"/>
    <dgm:cxn modelId="{5962C747-F4CB-43CD-BC49-7C97D3D725E9}" type="presParOf" srcId="{E9CCB42F-2A57-4857-8AAB-FE025E6B01DA}" destId="{A45C6265-272C-4D35-A3F4-8941DCFAE0CF}" srcOrd="7" destOrd="0" presId="urn:microsoft.com/office/officeart/2005/8/layout/process1"/>
    <dgm:cxn modelId="{EC95B6F8-318A-415A-8AA1-AC9674C7B6BE}" type="presParOf" srcId="{A45C6265-272C-4D35-A3F4-8941DCFAE0CF}" destId="{5FABE8AA-DCDA-413A-8A9B-BD88628C56BC}" srcOrd="0" destOrd="0" presId="urn:microsoft.com/office/officeart/2005/8/layout/process1"/>
    <dgm:cxn modelId="{93F0F5BF-FCF3-4C58-B594-845CFAD7B102}" type="presParOf" srcId="{E9CCB42F-2A57-4857-8AAB-FE025E6B01DA}" destId="{286E6E61-2197-493B-9DC0-3C8DBDAC965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26AF4-8EC2-44D2-9B67-831A18E5C76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B02BBD-48C2-4AEA-A30D-6363F3035C91}">
      <dgm:prSet phldrT="[Text]"/>
      <dgm:spPr>
        <a:xfrm>
          <a:off x="0" y="0"/>
          <a:ext cx="3935459" cy="66998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Lead, IDC Lead, or Code 851 Manager contacted by or contacts PI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0F1D50-FD4E-4AA1-9622-5B5DBD537CCF}" type="parTrans" cxnId="{F3C91630-B99F-4CE8-A436-AD7DA2DB7BF0}">
      <dgm:prSet/>
      <dgm:spPr/>
      <dgm:t>
        <a:bodyPr/>
        <a:lstStyle/>
        <a:p>
          <a:endParaRPr lang="en-US"/>
        </a:p>
      </dgm:t>
    </dgm:pt>
    <dgm:pt modelId="{B6C5BA24-8982-4177-BC5A-51659C47637A}" type="sibTrans" cxnId="{F3C91630-B99F-4CE8-A436-AD7DA2DB7BF0}">
      <dgm:prSet/>
      <dgm:spPr>
        <a:xfrm>
          <a:off x="3499970" y="489460"/>
          <a:ext cx="435489" cy="435489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754CCCE-8E68-4380-8EFC-65966C439B07}">
      <dgm:prSet phldrT="[Text]"/>
      <dgm:spPr>
        <a:xfrm>
          <a:off x="293881" y="763037"/>
          <a:ext cx="3935459" cy="669983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Lead, ETD Management, and IDC Lead work resources meeting to fill staffing gaps</a:t>
          </a:r>
        </a:p>
      </dgm:t>
    </dgm:pt>
    <dgm:pt modelId="{129AED7D-A84D-408D-918E-42B858554F47}" type="parTrans" cxnId="{E7B21EF8-4C7B-467E-B9CA-363FC6D0C05B}">
      <dgm:prSet/>
      <dgm:spPr/>
      <dgm:t>
        <a:bodyPr/>
        <a:lstStyle/>
        <a:p>
          <a:endParaRPr lang="en-US"/>
        </a:p>
      </dgm:t>
    </dgm:pt>
    <dgm:pt modelId="{C6E8472F-361A-4820-AF1A-A7E478AE15C8}" type="sibTrans" cxnId="{E7B21EF8-4C7B-467E-B9CA-363FC6D0C05B}">
      <dgm:prSet/>
      <dgm:spPr>
        <a:xfrm>
          <a:off x="3793852" y="1252497"/>
          <a:ext cx="435489" cy="435489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2463918"/>
            <a:satOff val="-4272"/>
            <a:lumOff val="-43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3F5F094-DD4E-4845-BBDF-245A09D3FC88}">
      <dgm:prSet phldrT="[Text]"/>
      <dgm:spPr>
        <a:xfrm>
          <a:off x="587763" y="1526074"/>
          <a:ext cx="3935459" cy="669983"/>
        </a:xfrm>
        <a:prstGeom prst="roundRect">
          <a:avLst>
            <a:gd name="adj" fmla="val 1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Lead, SE, IDC Lead interface with PI Team, start pre-work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BABBB1D-5E97-4C99-A283-D4CF7F1F6CAC}" type="parTrans" cxnId="{6C1482C4-8572-40F7-8088-2CA2DA4143BE}">
      <dgm:prSet/>
      <dgm:spPr/>
      <dgm:t>
        <a:bodyPr/>
        <a:lstStyle/>
        <a:p>
          <a:endParaRPr lang="en-US"/>
        </a:p>
      </dgm:t>
    </dgm:pt>
    <dgm:pt modelId="{DD1A3333-E047-40B1-BD6A-C91958A1BE07}" type="sibTrans" cxnId="{6C1482C4-8572-40F7-8088-2CA2DA4143BE}">
      <dgm:prSet/>
      <dgm:spPr>
        <a:xfrm>
          <a:off x="4087734" y="2004368"/>
          <a:ext cx="435489" cy="435489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4927837"/>
            <a:satOff val="-8544"/>
            <a:lumOff val="-85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4F06CBB-A1C7-4017-9CC8-4B8F13975956}">
      <dgm:prSet phldrT="[Text]"/>
      <dgm:spPr>
        <a:xfrm>
          <a:off x="881645" y="2289111"/>
          <a:ext cx="3935459" cy="669983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Team &amp; PI Team pre-work clarification meeting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235F23C-59F9-40F6-8B9F-1C57AB0442EB}" type="parTrans" cxnId="{4D467C61-42A9-437E-A650-479FDCA6E4CE}">
      <dgm:prSet/>
      <dgm:spPr/>
      <dgm:t>
        <a:bodyPr/>
        <a:lstStyle/>
        <a:p>
          <a:endParaRPr lang="en-US"/>
        </a:p>
      </dgm:t>
    </dgm:pt>
    <dgm:pt modelId="{A952B604-3222-4751-93B4-E9C23E03E81A}" type="sibTrans" cxnId="{4D467C61-42A9-437E-A650-479FDCA6E4CE}">
      <dgm:prSet/>
      <dgm:spPr>
        <a:xfrm>
          <a:off x="4381615" y="2774849"/>
          <a:ext cx="435489" cy="435489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979D5BB-0057-4C8E-ACDA-4DC4CBBA5960}">
      <dgm:prSet phldrT="[Text]"/>
      <dgm:spPr>
        <a:xfrm>
          <a:off x="1175527" y="3052148"/>
          <a:ext cx="3935459" cy="669983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Team 1 week design/feasibility study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337FA51-4708-46CA-9220-D99B5DB749F5}" type="parTrans" cxnId="{70510EE7-5E5C-4780-9337-31518713F4DA}">
      <dgm:prSet/>
      <dgm:spPr/>
      <dgm:t>
        <a:bodyPr/>
        <a:lstStyle/>
        <a:p>
          <a:endParaRPr lang="en-US"/>
        </a:p>
      </dgm:t>
    </dgm:pt>
    <dgm:pt modelId="{E8DFBBDE-895B-453B-B452-6A5FA8AE8FB8}" type="sibTrans" cxnId="{70510EE7-5E5C-4780-9337-31518713F4DA}">
      <dgm:prSet/>
      <dgm:spPr/>
      <dgm:t>
        <a:bodyPr/>
        <a:lstStyle/>
        <a:p>
          <a:endParaRPr lang="en-US"/>
        </a:p>
      </dgm:t>
    </dgm:pt>
    <dgm:pt modelId="{E2A6F172-55BB-4CF4-B8C7-C1D9E53E7F0C}" type="pres">
      <dgm:prSet presAssocID="{FEC26AF4-8EC2-44D2-9B67-831A18E5C7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3782CB-0202-4CE9-AD5A-0D9C45B9BA05}" type="pres">
      <dgm:prSet presAssocID="{FEC26AF4-8EC2-44D2-9B67-831A18E5C76D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2AEDB58-EACA-4E5C-A4B7-539FC4C369B8}" type="pres">
      <dgm:prSet presAssocID="{FEC26AF4-8EC2-44D2-9B67-831A18E5C76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E718C-3830-41E4-AE94-36393BEA0422}" type="pres">
      <dgm:prSet presAssocID="{FEC26AF4-8EC2-44D2-9B67-831A18E5C76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EEDC9-5740-4E1D-9325-98B7398837D0}" type="pres">
      <dgm:prSet presAssocID="{FEC26AF4-8EC2-44D2-9B67-831A18E5C76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80077-B837-448C-B169-903EC429245E}" type="pres">
      <dgm:prSet presAssocID="{FEC26AF4-8EC2-44D2-9B67-831A18E5C76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C39A5-F1B3-4EE9-A477-B3E3737240CC}" type="pres">
      <dgm:prSet presAssocID="{FEC26AF4-8EC2-44D2-9B67-831A18E5C76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BFF60-F5D5-4231-B441-61A2BE802DE1}" type="pres">
      <dgm:prSet presAssocID="{FEC26AF4-8EC2-44D2-9B67-831A18E5C76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BA183-E7CC-4C92-BE0A-606A38D07C26}" type="pres">
      <dgm:prSet presAssocID="{FEC26AF4-8EC2-44D2-9B67-831A18E5C76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34D24-6AC9-4062-904E-AEAFD480980D}" type="pres">
      <dgm:prSet presAssocID="{FEC26AF4-8EC2-44D2-9B67-831A18E5C76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169E6-AF14-4806-B994-DCF75245F917}" type="pres">
      <dgm:prSet presAssocID="{FEC26AF4-8EC2-44D2-9B67-831A18E5C76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73D13-E840-48D9-B30A-1D1188E4BD6D}" type="pres">
      <dgm:prSet presAssocID="{FEC26AF4-8EC2-44D2-9B67-831A18E5C76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DEF21-5A7C-4B4B-B61F-B5403FAF348B}" type="pres">
      <dgm:prSet presAssocID="{FEC26AF4-8EC2-44D2-9B67-831A18E5C76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DCBB6-6314-4E54-9EA0-23A09502DBC2}" type="pres">
      <dgm:prSet presAssocID="{FEC26AF4-8EC2-44D2-9B67-831A18E5C76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6CE63-A323-4485-B93F-61213CD58173}" type="pres">
      <dgm:prSet presAssocID="{FEC26AF4-8EC2-44D2-9B67-831A18E5C76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BEDF9-CA37-48C9-A544-7793F7DE53BE}" type="pres">
      <dgm:prSet presAssocID="{FEC26AF4-8EC2-44D2-9B67-831A18E5C76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402F2-3E05-458B-BE71-5BB211673337}" type="presOf" srcId="{04F06CBB-A1C7-4017-9CC8-4B8F13975956}" destId="{FC580077-B837-448C-B169-903EC429245E}" srcOrd="0" destOrd="0" presId="urn:microsoft.com/office/officeart/2005/8/layout/vProcess5"/>
    <dgm:cxn modelId="{232844AE-4B46-4129-A44C-7A1F59A70C2C}" type="presOf" srcId="{71B02BBD-48C2-4AEA-A30D-6363F3035C91}" destId="{72AEDB58-EACA-4E5C-A4B7-539FC4C369B8}" srcOrd="0" destOrd="0" presId="urn:microsoft.com/office/officeart/2005/8/layout/vProcess5"/>
    <dgm:cxn modelId="{99C35E27-A169-493C-A3DC-A8ABB7F0770F}" type="presOf" srcId="{A952B604-3222-4751-93B4-E9C23E03E81A}" destId="{AA6169E6-AF14-4806-B994-DCF75245F917}" srcOrd="0" destOrd="0" presId="urn:microsoft.com/office/officeart/2005/8/layout/vProcess5"/>
    <dgm:cxn modelId="{CA70B070-4595-41FA-9FE5-226701E7940B}" type="presOf" srcId="{3754CCCE-8E68-4380-8EFC-65966C439B07}" destId="{0E9DEF21-5A7C-4B4B-B61F-B5403FAF348B}" srcOrd="1" destOrd="0" presId="urn:microsoft.com/office/officeart/2005/8/layout/vProcess5"/>
    <dgm:cxn modelId="{AC7B8785-4E36-436C-A116-A6478B55891C}" type="presOf" srcId="{7979D5BB-0057-4C8E-ACDA-4DC4CBBA5960}" destId="{DBDBEDF9-CA37-48C9-A544-7793F7DE53BE}" srcOrd="1" destOrd="0" presId="urn:microsoft.com/office/officeart/2005/8/layout/vProcess5"/>
    <dgm:cxn modelId="{6C1482C4-8572-40F7-8088-2CA2DA4143BE}" srcId="{FEC26AF4-8EC2-44D2-9B67-831A18E5C76D}" destId="{73F5F094-DD4E-4845-BBDF-245A09D3FC88}" srcOrd="2" destOrd="0" parTransId="{EBABBB1D-5E97-4C99-A283-D4CF7F1F6CAC}" sibTransId="{DD1A3333-E047-40B1-BD6A-C91958A1BE07}"/>
    <dgm:cxn modelId="{D5208C94-AA78-4C92-878F-F3AF5183EEAD}" type="presOf" srcId="{FEC26AF4-8EC2-44D2-9B67-831A18E5C76D}" destId="{E2A6F172-55BB-4CF4-B8C7-C1D9E53E7F0C}" srcOrd="0" destOrd="0" presId="urn:microsoft.com/office/officeart/2005/8/layout/vProcess5"/>
    <dgm:cxn modelId="{F34BBF97-23E5-4FB5-A397-AED86FD30835}" type="presOf" srcId="{73F5F094-DD4E-4845-BBDF-245A09D3FC88}" destId="{30AEEDC9-5740-4E1D-9325-98B7398837D0}" srcOrd="0" destOrd="0" presId="urn:microsoft.com/office/officeart/2005/8/layout/vProcess5"/>
    <dgm:cxn modelId="{70510EE7-5E5C-4780-9337-31518713F4DA}" srcId="{FEC26AF4-8EC2-44D2-9B67-831A18E5C76D}" destId="{7979D5BB-0057-4C8E-ACDA-4DC4CBBA5960}" srcOrd="4" destOrd="0" parTransId="{9337FA51-4708-46CA-9220-D99B5DB749F5}" sibTransId="{E8DFBBDE-895B-453B-B452-6A5FA8AE8FB8}"/>
    <dgm:cxn modelId="{B31F81D1-2E89-414F-AE61-F0E22BE809BA}" type="presOf" srcId="{73F5F094-DD4E-4845-BBDF-245A09D3FC88}" destId="{C3EDCBB6-6314-4E54-9EA0-23A09502DBC2}" srcOrd="1" destOrd="0" presId="urn:microsoft.com/office/officeart/2005/8/layout/vProcess5"/>
    <dgm:cxn modelId="{E2A5C6E9-11B5-4EC2-8354-DA19F16EDB45}" type="presOf" srcId="{7979D5BB-0057-4C8E-ACDA-4DC4CBBA5960}" destId="{A1AC39A5-F1B3-4EE9-A477-B3E3737240CC}" srcOrd="0" destOrd="0" presId="urn:microsoft.com/office/officeart/2005/8/layout/vProcess5"/>
    <dgm:cxn modelId="{5DF22B90-F6A3-4B19-9D8F-A4255450A54F}" type="presOf" srcId="{71B02BBD-48C2-4AEA-A30D-6363F3035C91}" destId="{D1973D13-E840-48D9-B30A-1D1188E4BD6D}" srcOrd="1" destOrd="0" presId="urn:microsoft.com/office/officeart/2005/8/layout/vProcess5"/>
    <dgm:cxn modelId="{CF0472AC-F5AD-47F7-879A-3F2C12F5EE07}" type="presOf" srcId="{DD1A3333-E047-40B1-BD6A-C91958A1BE07}" destId="{43134D24-6AC9-4062-904E-AEAFD480980D}" srcOrd="0" destOrd="0" presId="urn:microsoft.com/office/officeart/2005/8/layout/vProcess5"/>
    <dgm:cxn modelId="{F3C91630-B99F-4CE8-A436-AD7DA2DB7BF0}" srcId="{FEC26AF4-8EC2-44D2-9B67-831A18E5C76D}" destId="{71B02BBD-48C2-4AEA-A30D-6363F3035C91}" srcOrd="0" destOrd="0" parTransId="{240F1D50-FD4E-4AA1-9622-5B5DBD537CCF}" sibTransId="{B6C5BA24-8982-4177-BC5A-51659C47637A}"/>
    <dgm:cxn modelId="{CCB8E383-4A99-4D37-904C-5997B9C8CDC6}" type="presOf" srcId="{B6C5BA24-8982-4177-BC5A-51659C47637A}" destId="{AF3BFF60-F5D5-4231-B441-61A2BE802DE1}" srcOrd="0" destOrd="0" presId="urn:microsoft.com/office/officeart/2005/8/layout/vProcess5"/>
    <dgm:cxn modelId="{4D467C61-42A9-437E-A650-479FDCA6E4CE}" srcId="{FEC26AF4-8EC2-44D2-9B67-831A18E5C76D}" destId="{04F06CBB-A1C7-4017-9CC8-4B8F13975956}" srcOrd="3" destOrd="0" parTransId="{D235F23C-59F9-40F6-8B9F-1C57AB0442EB}" sibTransId="{A952B604-3222-4751-93B4-E9C23E03E81A}"/>
    <dgm:cxn modelId="{655877D5-CF7E-4DF2-B656-B0C17FFE2DB6}" type="presOf" srcId="{C6E8472F-361A-4820-AF1A-A7E478AE15C8}" destId="{C04BA183-E7CC-4C92-BE0A-606A38D07C26}" srcOrd="0" destOrd="0" presId="urn:microsoft.com/office/officeart/2005/8/layout/vProcess5"/>
    <dgm:cxn modelId="{2DB01D08-B775-4EE3-8AA5-B9195051BA91}" type="presOf" srcId="{3754CCCE-8E68-4380-8EFC-65966C439B07}" destId="{BC3E718C-3830-41E4-AE94-36393BEA0422}" srcOrd="0" destOrd="0" presId="urn:microsoft.com/office/officeart/2005/8/layout/vProcess5"/>
    <dgm:cxn modelId="{07A5CA8B-3C06-42D7-BDDE-57B136718C70}" type="presOf" srcId="{04F06CBB-A1C7-4017-9CC8-4B8F13975956}" destId="{4346CE63-A323-4485-B93F-61213CD58173}" srcOrd="1" destOrd="0" presId="urn:microsoft.com/office/officeart/2005/8/layout/vProcess5"/>
    <dgm:cxn modelId="{E7B21EF8-4C7B-467E-B9CA-363FC6D0C05B}" srcId="{FEC26AF4-8EC2-44D2-9B67-831A18E5C76D}" destId="{3754CCCE-8E68-4380-8EFC-65966C439B07}" srcOrd="1" destOrd="0" parTransId="{129AED7D-A84D-408D-918E-42B858554F47}" sibTransId="{C6E8472F-361A-4820-AF1A-A7E478AE15C8}"/>
    <dgm:cxn modelId="{E86C1721-34EB-4E29-A83C-EFE03B8950EB}" type="presParOf" srcId="{E2A6F172-55BB-4CF4-B8C7-C1D9E53E7F0C}" destId="{4C3782CB-0202-4CE9-AD5A-0D9C45B9BA05}" srcOrd="0" destOrd="0" presId="urn:microsoft.com/office/officeart/2005/8/layout/vProcess5"/>
    <dgm:cxn modelId="{69DDA20B-4322-4BE4-8EAF-6465058A0E93}" type="presParOf" srcId="{E2A6F172-55BB-4CF4-B8C7-C1D9E53E7F0C}" destId="{72AEDB58-EACA-4E5C-A4B7-539FC4C369B8}" srcOrd="1" destOrd="0" presId="urn:microsoft.com/office/officeart/2005/8/layout/vProcess5"/>
    <dgm:cxn modelId="{F5B08DAA-A658-4479-B882-FB3AF72CC533}" type="presParOf" srcId="{E2A6F172-55BB-4CF4-B8C7-C1D9E53E7F0C}" destId="{BC3E718C-3830-41E4-AE94-36393BEA0422}" srcOrd="2" destOrd="0" presId="urn:microsoft.com/office/officeart/2005/8/layout/vProcess5"/>
    <dgm:cxn modelId="{BAD82715-B968-4FD5-9ACF-F3D25EC638D2}" type="presParOf" srcId="{E2A6F172-55BB-4CF4-B8C7-C1D9E53E7F0C}" destId="{30AEEDC9-5740-4E1D-9325-98B7398837D0}" srcOrd="3" destOrd="0" presId="urn:microsoft.com/office/officeart/2005/8/layout/vProcess5"/>
    <dgm:cxn modelId="{8689E90C-67AD-4D20-9504-C29BF23FD39E}" type="presParOf" srcId="{E2A6F172-55BB-4CF4-B8C7-C1D9E53E7F0C}" destId="{FC580077-B837-448C-B169-903EC429245E}" srcOrd="4" destOrd="0" presId="urn:microsoft.com/office/officeart/2005/8/layout/vProcess5"/>
    <dgm:cxn modelId="{F744B84B-DF38-4C4D-BFD5-7B7133312C5C}" type="presParOf" srcId="{E2A6F172-55BB-4CF4-B8C7-C1D9E53E7F0C}" destId="{A1AC39A5-F1B3-4EE9-A477-B3E3737240CC}" srcOrd="5" destOrd="0" presId="urn:microsoft.com/office/officeart/2005/8/layout/vProcess5"/>
    <dgm:cxn modelId="{9A879F68-FDBC-4679-B1B6-9DB920049CF7}" type="presParOf" srcId="{E2A6F172-55BB-4CF4-B8C7-C1D9E53E7F0C}" destId="{AF3BFF60-F5D5-4231-B441-61A2BE802DE1}" srcOrd="6" destOrd="0" presId="urn:microsoft.com/office/officeart/2005/8/layout/vProcess5"/>
    <dgm:cxn modelId="{E04C6A44-E4B3-48DF-B9AC-19CEA7DFCFF5}" type="presParOf" srcId="{E2A6F172-55BB-4CF4-B8C7-C1D9E53E7F0C}" destId="{C04BA183-E7CC-4C92-BE0A-606A38D07C26}" srcOrd="7" destOrd="0" presId="urn:microsoft.com/office/officeart/2005/8/layout/vProcess5"/>
    <dgm:cxn modelId="{5F59E318-5646-48EE-9963-8853E9DD59EC}" type="presParOf" srcId="{E2A6F172-55BB-4CF4-B8C7-C1D9E53E7F0C}" destId="{43134D24-6AC9-4062-904E-AEAFD480980D}" srcOrd="8" destOrd="0" presId="urn:microsoft.com/office/officeart/2005/8/layout/vProcess5"/>
    <dgm:cxn modelId="{F8964E30-668E-4079-875B-B4CF853B7E57}" type="presParOf" srcId="{E2A6F172-55BB-4CF4-B8C7-C1D9E53E7F0C}" destId="{AA6169E6-AF14-4806-B994-DCF75245F917}" srcOrd="9" destOrd="0" presId="urn:microsoft.com/office/officeart/2005/8/layout/vProcess5"/>
    <dgm:cxn modelId="{9C146936-A653-48F3-A6D9-6C0870D54526}" type="presParOf" srcId="{E2A6F172-55BB-4CF4-B8C7-C1D9E53E7F0C}" destId="{D1973D13-E840-48D9-B30A-1D1188E4BD6D}" srcOrd="10" destOrd="0" presId="urn:microsoft.com/office/officeart/2005/8/layout/vProcess5"/>
    <dgm:cxn modelId="{4CD7283F-BF71-478E-843C-BF66ED3D2308}" type="presParOf" srcId="{E2A6F172-55BB-4CF4-B8C7-C1D9E53E7F0C}" destId="{0E9DEF21-5A7C-4B4B-B61F-B5403FAF348B}" srcOrd="11" destOrd="0" presId="urn:microsoft.com/office/officeart/2005/8/layout/vProcess5"/>
    <dgm:cxn modelId="{5C9ECDD4-6F54-49DD-ADF8-4FF3FA449B6A}" type="presParOf" srcId="{E2A6F172-55BB-4CF4-B8C7-C1D9E53E7F0C}" destId="{C3EDCBB6-6314-4E54-9EA0-23A09502DBC2}" srcOrd="12" destOrd="0" presId="urn:microsoft.com/office/officeart/2005/8/layout/vProcess5"/>
    <dgm:cxn modelId="{8654BB36-1095-4CC0-987B-2FAD95577620}" type="presParOf" srcId="{E2A6F172-55BB-4CF4-B8C7-C1D9E53E7F0C}" destId="{4346CE63-A323-4485-B93F-61213CD58173}" srcOrd="13" destOrd="0" presId="urn:microsoft.com/office/officeart/2005/8/layout/vProcess5"/>
    <dgm:cxn modelId="{25DAB222-48E4-4E30-B677-80ECD0041D98}" type="presParOf" srcId="{E2A6F172-55BB-4CF4-B8C7-C1D9E53E7F0C}" destId="{DBDBEDF9-CA37-48C9-A544-7793F7DE53B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04C0C-2D5A-456F-B506-847394F8894D}">
      <dsp:nvSpPr>
        <dsp:cNvPr id="0" name=""/>
        <dsp:cNvSpPr/>
      </dsp:nvSpPr>
      <dsp:spPr>
        <a:xfrm>
          <a:off x="5215" y="1993304"/>
          <a:ext cx="1300004" cy="160139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Understand 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Reqs</a:t>
          </a: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Trade Studies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291" y="2031380"/>
        <a:ext cx="1223852" cy="1525238"/>
      </dsp:txXfrm>
    </dsp:sp>
    <dsp:sp modelId="{05F25229-B5AE-4945-A6F9-28970ADBAADE}">
      <dsp:nvSpPr>
        <dsp:cNvPr id="0" name=""/>
        <dsp:cNvSpPr/>
      </dsp:nvSpPr>
      <dsp:spPr>
        <a:xfrm>
          <a:off x="1409074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09074" y="2716731"/>
        <a:ext cx="154120" cy="154536"/>
      </dsp:txXfrm>
    </dsp:sp>
    <dsp:sp modelId="{4CDA43E1-92B7-4BA6-80E8-EF27CB9B741C}">
      <dsp:nvSpPr>
        <dsp:cNvPr id="0" name=""/>
        <dsp:cNvSpPr/>
      </dsp:nvSpPr>
      <dsp:spPr>
        <a:xfrm>
          <a:off x="1720639" y="1981956"/>
          <a:ext cx="1327494" cy="1624087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ConOps, Tentative HW, Draft Block,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Initial CAD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59520" y="2020837"/>
        <a:ext cx="1249732" cy="1546325"/>
      </dsp:txXfrm>
    </dsp:sp>
    <dsp:sp modelId="{A76C6FA4-0CDE-4852-AD7C-9D9855EB59C4}">
      <dsp:nvSpPr>
        <dsp:cNvPr id="0" name=""/>
        <dsp:cNvSpPr/>
      </dsp:nvSpPr>
      <dsp:spPr>
        <a:xfrm>
          <a:off x="3151988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51988" y="2716731"/>
        <a:ext cx="154120" cy="154536"/>
      </dsp:txXfrm>
    </dsp:sp>
    <dsp:sp modelId="{26BACB29-8F2D-438A-BE44-C1BCB8CAC8F1}">
      <dsp:nvSpPr>
        <dsp:cNvPr id="0" name=""/>
        <dsp:cNvSpPr/>
      </dsp:nvSpPr>
      <dsp:spPr>
        <a:xfrm>
          <a:off x="3463553" y="1963733"/>
          <a:ext cx="1366253" cy="1660533"/>
        </a:xfrm>
        <a:prstGeom prst="roundRect">
          <a:avLst>
            <a:gd name="adj" fmla="val 1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Baseline HW, Draft CAD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03569" y="2003749"/>
        <a:ext cx="1286221" cy="1580501"/>
      </dsp:txXfrm>
    </dsp:sp>
    <dsp:sp modelId="{031DB160-6C5F-4FB4-BB78-186661E3CE8E}">
      <dsp:nvSpPr>
        <dsp:cNvPr id="0" name=""/>
        <dsp:cNvSpPr/>
      </dsp:nvSpPr>
      <dsp:spPr>
        <a:xfrm>
          <a:off x="4933661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933661" y="2716731"/>
        <a:ext cx="154120" cy="154536"/>
      </dsp:txXfrm>
    </dsp:sp>
    <dsp:sp modelId="{2B627166-54CA-48D1-8EC2-B0B0BE4795CA}">
      <dsp:nvSpPr>
        <dsp:cNvPr id="0" name=""/>
        <dsp:cNvSpPr/>
      </dsp:nvSpPr>
      <dsp:spPr>
        <a:xfrm>
          <a:off x="5245226" y="1968406"/>
          <a:ext cx="1351401" cy="1651187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Finalize technical budgets, Work slides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84807" y="2007987"/>
        <a:ext cx="1272239" cy="1572025"/>
      </dsp:txXfrm>
    </dsp:sp>
    <dsp:sp modelId="{A45C6265-272C-4D35-A3F4-8941DCFAE0CF}">
      <dsp:nvSpPr>
        <dsp:cNvPr id="0" name=""/>
        <dsp:cNvSpPr/>
      </dsp:nvSpPr>
      <dsp:spPr>
        <a:xfrm>
          <a:off x="6700482" y="2665219"/>
          <a:ext cx="220172" cy="257560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700482" y="2716731"/>
        <a:ext cx="154120" cy="154536"/>
      </dsp:txXfrm>
    </dsp:sp>
    <dsp:sp modelId="{286E6E61-2197-493B-9DC0-3C8DBDAC9651}">
      <dsp:nvSpPr>
        <dsp:cNvPr id="0" name=""/>
        <dsp:cNvSpPr/>
      </dsp:nvSpPr>
      <dsp:spPr>
        <a:xfrm>
          <a:off x="7012047" y="1959238"/>
          <a:ext cx="1364736" cy="1669523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Report out to customer, Q&amp;A, Fix errata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052019" y="1999210"/>
        <a:ext cx="1284792" cy="1589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EDB58-EACA-4E5C-A4B7-539FC4C369B8}">
      <dsp:nvSpPr>
        <dsp:cNvPr id="0" name=""/>
        <dsp:cNvSpPr/>
      </dsp:nvSpPr>
      <dsp:spPr>
        <a:xfrm>
          <a:off x="0" y="0"/>
          <a:ext cx="3935459" cy="84870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Lead, IDC Lead, or Code 851 Manager contacted by or contacts PI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858" y="24858"/>
        <a:ext cx="2920336" cy="798993"/>
      </dsp:txXfrm>
    </dsp:sp>
    <dsp:sp modelId="{BC3E718C-3830-41E4-AE94-36393BEA0422}">
      <dsp:nvSpPr>
        <dsp:cNvPr id="0" name=""/>
        <dsp:cNvSpPr/>
      </dsp:nvSpPr>
      <dsp:spPr>
        <a:xfrm>
          <a:off x="293881" y="966586"/>
          <a:ext cx="3935459" cy="848709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Lead, ETD Management, and IDC Lead work resources meeting to fill staffing gaps</a:t>
          </a:r>
        </a:p>
      </dsp:txBody>
      <dsp:txXfrm>
        <a:off x="318739" y="991444"/>
        <a:ext cx="3040200" cy="798993"/>
      </dsp:txXfrm>
    </dsp:sp>
    <dsp:sp modelId="{30AEEDC9-5740-4E1D-9325-98B7398837D0}">
      <dsp:nvSpPr>
        <dsp:cNvPr id="0" name=""/>
        <dsp:cNvSpPr/>
      </dsp:nvSpPr>
      <dsp:spPr>
        <a:xfrm>
          <a:off x="587763" y="1933172"/>
          <a:ext cx="3935459" cy="848709"/>
        </a:xfrm>
        <a:prstGeom prst="roundRect">
          <a:avLst>
            <a:gd name="adj" fmla="val 1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Lead, SE, IDC Lead interface with PI Team, start pre-work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12621" y="1958030"/>
        <a:ext cx="3040200" cy="798993"/>
      </dsp:txXfrm>
    </dsp:sp>
    <dsp:sp modelId="{FC580077-B837-448C-B169-903EC429245E}">
      <dsp:nvSpPr>
        <dsp:cNvPr id="0" name=""/>
        <dsp:cNvSpPr/>
      </dsp:nvSpPr>
      <dsp:spPr>
        <a:xfrm>
          <a:off x="881645" y="2899758"/>
          <a:ext cx="3935459" cy="848709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Team &amp; PI Team pre-work clarification meeting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06503" y="2924616"/>
        <a:ext cx="3040200" cy="798993"/>
      </dsp:txXfrm>
    </dsp:sp>
    <dsp:sp modelId="{A1AC39A5-F1B3-4EE9-A477-B3E3737240CC}">
      <dsp:nvSpPr>
        <dsp:cNvPr id="0" name=""/>
        <dsp:cNvSpPr/>
      </dsp:nvSpPr>
      <dsp:spPr>
        <a:xfrm>
          <a:off x="1175527" y="3866345"/>
          <a:ext cx="3935459" cy="848709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MPL Team 1 week design/feasibility study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00385" y="3891203"/>
        <a:ext cx="3040200" cy="798993"/>
      </dsp:txXfrm>
    </dsp:sp>
    <dsp:sp modelId="{AF3BFF60-F5D5-4231-B441-61A2BE802DE1}">
      <dsp:nvSpPr>
        <dsp:cNvPr id="0" name=""/>
        <dsp:cNvSpPr/>
      </dsp:nvSpPr>
      <dsp:spPr>
        <a:xfrm>
          <a:off x="3383798" y="620029"/>
          <a:ext cx="551661" cy="551661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07922" y="620029"/>
        <a:ext cx="303413" cy="415125"/>
      </dsp:txXfrm>
    </dsp:sp>
    <dsp:sp modelId="{C04BA183-E7CC-4C92-BE0A-606A38D07C26}">
      <dsp:nvSpPr>
        <dsp:cNvPr id="0" name=""/>
        <dsp:cNvSpPr/>
      </dsp:nvSpPr>
      <dsp:spPr>
        <a:xfrm>
          <a:off x="3677680" y="1586616"/>
          <a:ext cx="551661" cy="551661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2463918"/>
            <a:satOff val="-4272"/>
            <a:lumOff val="-43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01804" y="1586616"/>
        <a:ext cx="303413" cy="415125"/>
      </dsp:txXfrm>
    </dsp:sp>
    <dsp:sp modelId="{43134D24-6AC9-4062-904E-AEAFD480980D}">
      <dsp:nvSpPr>
        <dsp:cNvPr id="0" name=""/>
        <dsp:cNvSpPr/>
      </dsp:nvSpPr>
      <dsp:spPr>
        <a:xfrm>
          <a:off x="3971562" y="2539057"/>
          <a:ext cx="551661" cy="551661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4927837"/>
            <a:satOff val="-8544"/>
            <a:lumOff val="-85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95686" y="2539057"/>
        <a:ext cx="303413" cy="415125"/>
      </dsp:txXfrm>
    </dsp:sp>
    <dsp:sp modelId="{AA6169E6-AF14-4806-B994-DCF75245F917}">
      <dsp:nvSpPr>
        <dsp:cNvPr id="0" name=""/>
        <dsp:cNvSpPr/>
      </dsp:nvSpPr>
      <dsp:spPr>
        <a:xfrm>
          <a:off x="4265443" y="3515073"/>
          <a:ext cx="551661" cy="551661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89567" y="3515073"/>
        <a:ext cx="303413" cy="41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CFF8-F65B-4523-A44A-6E61D314FB2B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6EC36-ABBE-4005-8A7A-94719113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EC36-ABBE-4005-8A7A-94719113B0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EC36-ABBE-4005-8A7A-94719113B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provide mini-studies or MPL reviews of CubeSat / Small Sat concepts.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EC36-ABBE-4005-8A7A-94719113B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benjamin.w.cervantes@nasa.gov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2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70171"/>
            <a:ext cx="12192000" cy="587829"/>
          </a:xfrm>
          <a:prstGeom prst="rect">
            <a:avLst/>
          </a:prstGeom>
          <a:solidFill>
            <a:srgbClr val="002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70475"/>
            <a:ext cx="10069287" cy="98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0491"/>
            <a:ext cx="10515600" cy="496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37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Aug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37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737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A1D12E-F7A3-4015-98FC-ACD3863F7F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NASAMeatball.g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6262415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jpe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5" Type="http://schemas.openxmlformats.org/officeDocument/2006/relationships/image" Target="../media/image55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20" Type="http://schemas.openxmlformats.org/officeDocument/2006/relationships/image" Target="../media/image50.emf"/><Relationship Id="rId29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24" Type="http://schemas.openxmlformats.org/officeDocument/2006/relationships/image" Target="../media/image54.png"/><Relationship Id="rId32" Type="http://schemas.openxmlformats.org/officeDocument/2006/relationships/image" Target="../media/image62.jpe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jpeg"/><Relationship Id="rId10" Type="http://schemas.openxmlformats.org/officeDocument/2006/relationships/image" Target="../media/image40.png"/><Relationship Id="rId19" Type="http://schemas.openxmlformats.org/officeDocument/2006/relationships/image" Target="../media/image49.emf"/><Relationship Id="rId31" Type="http://schemas.openxmlformats.org/officeDocument/2006/relationships/image" Target="../media/image61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mailto:Jennifer.M.Bracken@nasa.gov" TargetMode="External"/><Relationship Id="rId7" Type="http://schemas.openxmlformats.org/officeDocument/2006/relationships/image" Target="../media/image63.png"/><Relationship Id="rId2" Type="http://schemas.openxmlformats.org/officeDocument/2006/relationships/hyperlink" Target="mailto:Benjamin.w.cervantes@nas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wff.nasa.gov/wmsc" TargetMode="External"/><Relationship Id="rId5" Type="http://schemas.openxmlformats.org/officeDocument/2006/relationships/hyperlink" Target="http://sites.wff.nasa.gov/mpl" TargetMode="External"/><Relationship Id="rId4" Type="http://schemas.openxmlformats.org/officeDocument/2006/relationships/hyperlink" Target="mailto:Thomas.e.johnson@na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413" y="2027734"/>
            <a:ext cx="9144000" cy="931817"/>
          </a:xfrm>
        </p:spPr>
        <p:txBody>
          <a:bodyPr anchor="t"/>
          <a:lstStyle/>
          <a:p>
            <a:r>
              <a:rPr lang="en-US" dirty="0" smtClean="0"/>
              <a:t>Mission Planning Lab (MPL)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413" y="2955989"/>
            <a:ext cx="9144000" cy="952043"/>
          </a:xfrm>
        </p:spPr>
        <p:txBody>
          <a:bodyPr>
            <a:normAutofit/>
          </a:bodyPr>
          <a:lstStyle/>
          <a:p>
            <a:r>
              <a:rPr lang="en-US" dirty="0" smtClean="0"/>
              <a:t>Planetary </a:t>
            </a:r>
            <a:r>
              <a:rPr lang="en-US" dirty="0" err="1" smtClean="0"/>
              <a:t>CubeSats</a:t>
            </a:r>
            <a:r>
              <a:rPr lang="en-US" dirty="0" smtClean="0"/>
              <a:t> Symposium – August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Ben W. </a:t>
            </a:r>
            <a:r>
              <a:rPr lang="en-US" dirty="0" smtClean="0"/>
              <a:t>Cervantes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7" descr="MPL_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67" y="3981488"/>
            <a:ext cx="2509883" cy="2168035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3550" y="3981486"/>
            <a:ext cx="2577098" cy="2168035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11" descr="R:\MLAS_Photos_Video\Launch\366255main_mlas-16_946-7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700" y="3981487"/>
            <a:ext cx="2890713" cy="2168035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272" y="107843"/>
            <a:ext cx="3694862" cy="1695647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263" y="3981486"/>
            <a:ext cx="2276438" cy="2168035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701" y="107842"/>
            <a:ext cx="1522409" cy="1695647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677" y="107843"/>
            <a:ext cx="4105252" cy="1695647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benjamin.w.cervantes@nasa.gov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Needs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Needs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gathered from various MPL studies, instruments, and missions</a:t>
            </a:r>
          </a:p>
          <a:p>
            <a:pPr lvl="1"/>
            <a:r>
              <a:rPr lang="en-US" dirty="0" smtClean="0"/>
              <a:t>Didn’t conduct a survey across GSFC Code 600 PIs </a:t>
            </a:r>
          </a:p>
          <a:p>
            <a:r>
              <a:rPr lang="en-US" dirty="0" smtClean="0"/>
              <a:t>Not intended to be an all encompassing list of architectural needs</a:t>
            </a:r>
          </a:p>
          <a:p>
            <a:r>
              <a:rPr lang="en-US" dirty="0" smtClean="0"/>
              <a:t>Studies included 3U, 6U, 12U, ESPA, and ESPA Grande </a:t>
            </a:r>
          </a:p>
          <a:p>
            <a:pPr lvl="1"/>
            <a:r>
              <a:rPr lang="en-US" dirty="0" smtClean="0"/>
              <a:t>Planetary, </a:t>
            </a:r>
            <a:r>
              <a:rPr lang="en-US" dirty="0" err="1" smtClean="0"/>
              <a:t>Heliophysics</a:t>
            </a:r>
            <a:r>
              <a:rPr lang="en-US" dirty="0" smtClean="0"/>
              <a:t>, Astrophysics, Earth,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081903"/>
              </p:ext>
            </p:extLst>
          </p:nvPr>
        </p:nvGraphicFramePr>
        <p:xfrm>
          <a:off x="838200" y="1043836"/>
          <a:ext cx="10515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12U, ESPA, ESPA Grande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3U, 6U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Planetary,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Heliophysics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Heliophysics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Astrophysics, Earth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 Power (W)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to 80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to 10.3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to 40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 to 4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to 52.5 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to 4 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Pointing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asec</a:t>
                      </a:r>
                      <a:r>
                        <a:rPr lang="en-US" dirty="0" smtClean="0"/>
                        <a:t> to (+/-) 1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to 15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Pointing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asec</a:t>
                      </a:r>
                      <a:r>
                        <a:rPr lang="en-US" dirty="0" smtClean="0"/>
                        <a:t> to (+/-) 1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 to 1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GB total to 2 GB/day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MB/day</a:t>
                      </a:r>
                      <a:r>
                        <a:rPr lang="en-US" baseline="0" dirty="0" smtClean="0"/>
                        <a:t> to 2 GB/day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TID (</a:t>
                      </a:r>
                      <a:r>
                        <a:rPr lang="en-US" dirty="0" err="1" smtClean="0"/>
                        <a:t>krad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(W)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 to 110</a:t>
                      </a:r>
                      <a:r>
                        <a:rPr lang="en-US" baseline="0" dirty="0" smtClean="0"/>
                        <a:t> (science)</a:t>
                      </a:r>
                    </a:p>
                    <a:p>
                      <a:r>
                        <a:rPr lang="en-US" dirty="0" smtClean="0"/>
                        <a:t>115 to 210 (prop)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to 20 </a:t>
                      </a:r>
                      <a:r>
                        <a:rPr lang="en-US" dirty="0" err="1" smtClean="0"/>
                        <a:t>Whrs</a:t>
                      </a:r>
                      <a:r>
                        <a:rPr lang="en-US" dirty="0" smtClean="0"/>
                        <a:t>/orbit</a:t>
                      </a:r>
                    </a:p>
                    <a:p>
                      <a:r>
                        <a:rPr lang="en-US" dirty="0" smtClean="0"/>
                        <a:t>5 to 17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 /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Venus, Mars,</a:t>
                      </a:r>
                      <a:r>
                        <a:rPr lang="en-US" baseline="0" dirty="0" smtClean="0"/>
                        <a:t> Comet, Moon, Heliocentric, L1, deep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 ISS,</a:t>
                      </a:r>
                      <a:r>
                        <a:rPr lang="en-US" baseline="0" dirty="0" smtClean="0"/>
                        <a:t> Sun Synch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S/C Total Mass 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to 120, 220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 to 5.5;</a:t>
                      </a:r>
                      <a:r>
                        <a:rPr lang="en-US" baseline="0" dirty="0" smtClean="0"/>
                        <a:t> 9 to 14.5 kg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31089" y="4633913"/>
            <a:ext cx="2627291" cy="8628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Propulsion</a:t>
            </a:r>
            <a:endParaRPr lang="en-US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5637729" y="1228212"/>
            <a:ext cx="6294704" cy="4256467"/>
            <a:chOff x="5637729" y="1228212"/>
            <a:chExt cx="6294704" cy="4256467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5637729" y="1228212"/>
              <a:ext cx="6294704" cy="4256467"/>
              <a:chOff x="5637729" y="1228212"/>
              <a:chExt cx="6294704" cy="425646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637729" y="1228212"/>
                <a:ext cx="6294704" cy="4256467"/>
                <a:chOff x="5769735" y="1249251"/>
                <a:chExt cx="6294704" cy="4256467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769735" y="1249251"/>
                  <a:ext cx="6294704" cy="4256467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26" name="Picture 2" descr="ISIS On Board Computer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6790" y="2533590"/>
                  <a:ext cx="2030099" cy="1353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SpaceCube&lt;sup&gt;TM&lt;/sup&gt; 2.0 High Performance On-Board Processor (8ï¿½ x 10ï¿½ x 5ï¿½ / 20cm x 25cm x 13cm)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26947" y="3341279"/>
                  <a:ext cx="2857500" cy="1857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8" descr="C:\Users\nhaghani\AppData\Local\Microsoft\Windows\Temporary Internet Files\Content.Outlook\J5IXMCMD\FullSizeRender (2).jpg"/>
                <p:cNvPicPr/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5952182" y="1691648"/>
                  <a:ext cx="2011450" cy="12568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36" name="Picture 12" descr="Image result for CHREC Space processor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010715" y="1464920"/>
                  <a:ext cx="1519707" cy="15325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48" name="Picture 204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18261" y="1362764"/>
                <a:ext cx="1779627" cy="1221313"/>
              </a:xfrm>
              <a:prstGeom prst="rect">
                <a:avLst/>
              </a:prstGeom>
            </p:spPr>
          </p:pic>
        </p:grpSp>
        <p:pic>
          <p:nvPicPr>
            <p:cNvPr id="2094" name="Picture 46" descr="NanoMind Z700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95" b="15686"/>
            <a:stretch/>
          </p:blipFill>
          <p:spPr bwMode="auto">
            <a:xfrm>
              <a:off x="8870287" y="3462299"/>
              <a:ext cx="2952033" cy="198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0450" y="1575180"/>
            <a:ext cx="146819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C&amp;DH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2540" y="3216259"/>
            <a:ext cx="1468192" cy="1486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1089" y="1575180"/>
            <a:ext cx="2034863" cy="13651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31089" y="3115481"/>
            <a:ext cx="1365161" cy="1313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5350" y="2059598"/>
            <a:ext cx="1287889" cy="1326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5349" y="3695215"/>
            <a:ext cx="1287889" cy="13265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Trades</a:t>
            </a:r>
            <a:endParaRPr lang="en-US" dirty="0"/>
          </a:p>
        </p:txBody>
      </p:sp>
      <p:sp>
        <p:nvSpPr>
          <p:cNvPr id="16" name="AutoShape 12" descr="Image result for innoflight scr 1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693740" y="1296678"/>
            <a:ext cx="6345090" cy="4256467"/>
            <a:chOff x="5763712" y="1309272"/>
            <a:chExt cx="6345090" cy="4256467"/>
          </a:xfrm>
        </p:grpSpPr>
        <p:sp>
          <p:nvSpPr>
            <p:cNvPr id="23" name="Rectangle 22"/>
            <p:cNvSpPr/>
            <p:nvPr/>
          </p:nvSpPr>
          <p:spPr>
            <a:xfrm>
              <a:off x="5763712" y="1309272"/>
              <a:ext cx="6294704" cy="4256467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0475" y="3659953"/>
              <a:ext cx="2290974" cy="1743133"/>
            </a:xfrm>
            <a:prstGeom prst="rect">
              <a:avLst/>
            </a:prstGeom>
          </p:spPr>
        </p:pic>
        <p:pic>
          <p:nvPicPr>
            <p:cNvPr id="2052" name="Picture 4" descr="Related imag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035" y="2337908"/>
              <a:ext cx="1483272" cy="123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3725" y="1527846"/>
              <a:ext cx="1651379" cy="1119117"/>
            </a:xfrm>
            <a:prstGeom prst="rect">
              <a:avLst/>
            </a:prstGeom>
          </p:spPr>
        </p:pic>
        <p:pic>
          <p:nvPicPr>
            <p:cNvPr id="2054" name="Picture 6" descr="https://www.antdevco.com/welcome_files/image004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282" y="2909719"/>
              <a:ext cx="1398943" cy="1048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T-DaGHR Antenna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15978" y="3736223"/>
              <a:ext cx="2292824" cy="174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l3 cadet radi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81" y="1524074"/>
              <a:ext cx="2638425" cy="173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tethers.com/WebImages/SWIFT-XTS2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1664" y="3916587"/>
              <a:ext cx="1542428" cy="137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391" y="2705461"/>
              <a:ext cx="1321705" cy="122143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524395" y="1580435"/>
            <a:ext cx="2034863" cy="13651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763148" y="1367092"/>
            <a:ext cx="6294704" cy="4483975"/>
            <a:chOff x="5765492" y="1390332"/>
            <a:chExt cx="6294704" cy="4483975"/>
          </a:xfrm>
        </p:grpSpPr>
        <p:sp>
          <p:nvSpPr>
            <p:cNvPr id="37" name="Rectangle 36"/>
            <p:cNvSpPr/>
            <p:nvPr/>
          </p:nvSpPr>
          <p:spPr>
            <a:xfrm>
              <a:off x="5765492" y="1390332"/>
              <a:ext cx="6294704" cy="448397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8" name="Picture 20" descr="E-HaWK Solar Array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822" y="2689195"/>
              <a:ext cx="1543574" cy="231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Dsc08232 product detail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607" y="2077442"/>
              <a:ext cx="1739543" cy="163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268" y="1488448"/>
              <a:ext cx="1647899" cy="10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9887" y="1490970"/>
              <a:ext cx="670335" cy="215035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6574" y="1483415"/>
              <a:ext cx="2344502" cy="1551551"/>
            </a:xfrm>
            <a:prstGeom prst="rect">
              <a:avLst/>
            </a:prstGeom>
          </p:spPr>
        </p:pic>
        <p:pic>
          <p:nvPicPr>
            <p:cNvPr id="2072" name="Picture 24" descr="NanoPower P60 System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157" y="2964081"/>
              <a:ext cx="1878013" cy="187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NanoPower BPX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91" y="3354216"/>
              <a:ext cx="1998216" cy="199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http://bluecanyontech.com/wp-content/uploads/2017/06/6U-Horizontal.png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575" y="4747943"/>
              <a:ext cx="3600477" cy="112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37762" y="3106086"/>
              <a:ext cx="1966448" cy="1380487"/>
            </a:xfrm>
            <a:prstGeom prst="rect">
              <a:avLst/>
            </a:prstGeom>
          </p:spPr>
        </p:pic>
        <p:pic>
          <p:nvPicPr>
            <p:cNvPr id="2080" name="Picture 32" descr="Image result for nasa icecube solar array"/>
            <p:cNvPicPr>
              <a:picLocks noChangeAspect="1" noChangeArrowheads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28138" y="4241724"/>
              <a:ext cx="1406843" cy="153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54"/>
          <p:cNvSpPr/>
          <p:nvPr/>
        </p:nvSpPr>
        <p:spPr>
          <a:xfrm>
            <a:off x="3530402" y="3112690"/>
            <a:ext cx="1365161" cy="1313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877369" y="3208213"/>
            <a:ext cx="1468192" cy="1486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31867" y="3115481"/>
            <a:ext cx="3048000" cy="3065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C&amp;DH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GMSA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MUSTANG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Modular Unified Space Technology Avionics for Next Generation 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SpaceCube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GOMspace</a:t>
            </a:r>
            <a:r>
              <a:rPr lang="en-US" dirty="0" smtClean="0"/>
              <a:t> </a:t>
            </a:r>
            <a:r>
              <a:rPr lang="en-US" dirty="0" err="1" smtClean="0"/>
              <a:t>NanoMind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CHREC Space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ISIS On Board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Space Micro Proton 400k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Pumpkin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99898" y="3107435"/>
            <a:ext cx="3074879" cy="23698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L3 Cadet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Innoflight</a:t>
            </a:r>
            <a:r>
              <a:rPr lang="en-US" dirty="0" smtClean="0"/>
              <a:t> SCR-100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JPL Iris V2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Tethers Swift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AntDevCo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ISIS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79984" y="1706332"/>
            <a:ext cx="2088826" cy="31718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GMSA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Clyde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GOMSpace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Andrews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Pumpkin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In-House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265559" y="2210970"/>
            <a:ext cx="2098854" cy="29017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ADCS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BCT XACT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BCT </a:t>
            </a:r>
            <a:r>
              <a:rPr lang="en-US" dirty="0" err="1" smtClean="0"/>
              <a:t>Flexcore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Sinclair RWS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Sinclair ST-16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LN-200 IMU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Sensonor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Novatel OEM 615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CSS, MSS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Gravity gradient</a:t>
            </a:r>
            <a:endParaRPr lang="en-US" dirty="0"/>
          </a:p>
        </p:txBody>
      </p:sp>
      <p:grpSp>
        <p:nvGrpSpPr>
          <p:cNvPr id="2055" name="Group 2054"/>
          <p:cNvGrpSpPr/>
          <p:nvPr/>
        </p:nvGrpSpPr>
        <p:grpSpPr>
          <a:xfrm>
            <a:off x="5839382" y="1442099"/>
            <a:ext cx="6294704" cy="4483975"/>
            <a:chOff x="5839382" y="1442099"/>
            <a:chExt cx="6294704" cy="4483975"/>
          </a:xfrm>
        </p:grpSpPr>
        <p:sp>
          <p:nvSpPr>
            <p:cNvPr id="57" name="Rectangle 56"/>
            <p:cNvSpPr/>
            <p:nvPr/>
          </p:nvSpPr>
          <p:spPr>
            <a:xfrm>
              <a:off x="5839382" y="1442099"/>
              <a:ext cx="6294704" cy="44839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 descr="Screen Clipping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2593" y="1537572"/>
              <a:ext cx="2948890" cy="1911619"/>
            </a:xfrm>
            <a:prstGeom prst="rect">
              <a:avLst/>
            </a:prstGeom>
          </p:spPr>
        </p:pic>
        <p:pic>
          <p:nvPicPr>
            <p:cNvPr id="2084" name="Picture 36" descr="Image result for BCT XACT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5735" y="1597485"/>
              <a:ext cx="3109656" cy="165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6" name="Picture 38" descr="http://www.sinclairinterplanetary.com/_/rsrc/1470337454145/startrackers/IMG_7244.JPG?height=300&amp;width=40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885" y="3388805"/>
              <a:ext cx="2687190" cy="201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8" name="Picture 40" descr="http://www.sinclairinterplanetary.com/_/rsrc/1472689678259/IMG_0664-medium-init-.jpg?height=150&amp;width=20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001" y="3441501"/>
              <a:ext cx="1905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0" name="Picture 42" descr="Image result for LN-200 IMU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7643" y="3350541"/>
              <a:ext cx="1125300" cy="134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2052"/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756" y="4753731"/>
              <a:ext cx="1661375" cy="978795"/>
            </a:xfrm>
            <a:prstGeom prst="rect">
              <a:avLst/>
            </a:prstGeom>
          </p:spPr>
        </p:pic>
        <p:pic>
          <p:nvPicPr>
            <p:cNvPr id="2092" name="Picture 44" descr="https://www.sensonor.com/media/1276/stim210.jpg?anchor=center&amp;mode=crop&amp;heightratio=0.9431818181818181818181818182&amp;quality=60&amp;width=600&amp;rnd=131782769110000000"/>
            <p:cNvPicPr>
              <a:picLocks noChangeAspect="1" noChangeArrowheads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48322" y="4675465"/>
              <a:ext cx="1238079" cy="115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2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0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6" grpId="0" animBg="1"/>
      <p:bldP spid="36" grpId="1" animBg="1"/>
      <p:bldP spid="55" grpId="0" animBg="1"/>
      <p:bldP spid="54" grpId="0" animBg="1"/>
      <p:bldP spid="54" grpId="1" animBg="1"/>
      <p:bldP spid="14" grpId="0" animBg="1"/>
      <p:bldP spid="14" grpId="1" animBg="1"/>
      <p:bldP spid="21" grpId="0" animBg="1"/>
      <p:bldP spid="21" grpId="1" animBg="1"/>
      <p:bldP spid="38" grpId="0" animBg="1"/>
      <p:bldP spid="38" grpId="1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MPL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NASA GSFC Code 600 Sciences and Exploration Directorate PI </a:t>
            </a:r>
          </a:p>
          <a:p>
            <a:pPr lvl="1"/>
            <a:r>
              <a:rPr lang="en-US" sz="3200" dirty="0" smtClean="0"/>
              <a:t>External Co-I </a:t>
            </a:r>
          </a:p>
          <a:p>
            <a:r>
              <a:rPr lang="en-US" sz="3600" dirty="0" smtClean="0"/>
              <a:t>External PI with GSFC Co-I</a:t>
            </a:r>
          </a:p>
          <a:p>
            <a:r>
              <a:rPr lang="en-US" sz="3600" dirty="0" smtClean="0"/>
              <a:t>External PI w/out GSFC Co-I </a:t>
            </a:r>
          </a:p>
          <a:p>
            <a:pPr lvl="1"/>
            <a:r>
              <a:rPr lang="en-US" sz="3200" dirty="0" smtClean="0"/>
              <a:t>NASA GSFC Code 102 Strategic Partnership Office to establish agreement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Initiatives to Collaborate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491"/>
            <a:ext cx="10515600" cy="43013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Internal</a:t>
            </a:r>
          </a:p>
          <a:p>
            <a:pPr lvl="1"/>
            <a:r>
              <a:rPr lang="en-US" dirty="0" smtClean="0"/>
              <a:t>IRAD</a:t>
            </a:r>
          </a:p>
          <a:p>
            <a:pPr lvl="1"/>
            <a:r>
              <a:rPr lang="en-US" dirty="0" smtClean="0"/>
              <a:t>B&amp;P </a:t>
            </a:r>
          </a:p>
          <a:p>
            <a:r>
              <a:rPr lang="en-US" sz="3200" dirty="0" smtClean="0"/>
              <a:t>Planetary </a:t>
            </a:r>
            <a:r>
              <a:rPr lang="en-US" sz="3200" dirty="0"/>
              <a:t>Science Deep Space </a:t>
            </a:r>
            <a:r>
              <a:rPr lang="en-US" sz="3200" dirty="0" err="1"/>
              <a:t>SmallSat</a:t>
            </a:r>
            <a:r>
              <a:rPr lang="en-US" sz="3200" dirty="0"/>
              <a:t> Studies </a:t>
            </a:r>
            <a:r>
              <a:rPr lang="en-US" sz="3200" dirty="0" smtClean="0"/>
              <a:t>(PSDS3)</a:t>
            </a:r>
          </a:p>
          <a:p>
            <a:pPr lvl="1"/>
            <a:r>
              <a:rPr lang="en-US" dirty="0" smtClean="0"/>
              <a:t>Proposals were due Fall 2016</a:t>
            </a:r>
          </a:p>
          <a:p>
            <a:pPr lvl="1"/>
            <a:r>
              <a:rPr lang="en-US" dirty="0" smtClean="0"/>
              <a:t>Supported studies Fall 2017 – Spring 2018 </a:t>
            </a:r>
          </a:p>
          <a:p>
            <a:r>
              <a:rPr lang="en-US" sz="3200" dirty="0"/>
              <a:t>Astrophysics Science </a:t>
            </a:r>
            <a:r>
              <a:rPr lang="en-US" sz="3200" dirty="0" err="1"/>
              <a:t>SmallSat</a:t>
            </a:r>
            <a:r>
              <a:rPr lang="en-US" sz="3200" dirty="0"/>
              <a:t> Studies (AS3</a:t>
            </a:r>
            <a:r>
              <a:rPr lang="en-US" sz="3200" dirty="0" smtClean="0"/>
              <a:t>)</a:t>
            </a:r>
          </a:p>
          <a:p>
            <a:pPr lvl="1"/>
            <a:r>
              <a:rPr lang="en-US" dirty="0" smtClean="0"/>
              <a:t>Proposals were due July 2018</a:t>
            </a:r>
          </a:p>
          <a:p>
            <a:pPr lvl="1"/>
            <a:r>
              <a:rPr lang="en-US" dirty="0" smtClean="0"/>
              <a:t>Support studies next </a:t>
            </a:r>
            <a:r>
              <a:rPr lang="en-US" dirty="0" smtClean="0"/>
              <a:t>FY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a Team – 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60108"/>
              </p:ext>
            </p:extLst>
          </p:nvPr>
        </p:nvGraphicFramePr>
        <p:xfrm>
          <a:off x="838200" y="870203"/>
          <a:ext cx="502920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3604"/>
                <a:gridCol w="2575596"/>
              </a:tblGrid>
              <a:tr h="2402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Name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Role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Will Mast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Systems Engineer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Scott Heatwole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GN&amp;C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Zach Peterson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GN&amp;C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Tom Widmyer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Mechanical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Caitlin Gibbons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Mechanical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Leyland Young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Thermal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/Mechanical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Lindsey Seo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Thermal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Nathan </a:t>
                      </a:r>
                      <a:r>
                        <a:rPr lang="en-US" sz="1600" b="0" i="0" dirty="0" err="1" smtClean="0">
                          <a:latin typeface="Calibri" panose="020F0502020204030204" pitchFamily="34" charset="0"/>
                        </a:rPr>
                        <a:t>Cordrey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Thermal</a:t>
                      </a:r>
                      <a:r>
                        <a:rPr lang="en-US" sz="1600" b="0" i="0" baseline="0" dirty="0" smtClean="0">
                          <a:latin typeface="Calibri" panose="020F0502020204030204" pitchFamily="34" charset="0"/>
                        </a:rPr>
                        <a:t>/Mechanical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Marta Shelton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Communications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Brian Banks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Communications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Amy Davis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Calibri" panose="020F0502020204030204" pitchFamily="34" charset="0"/>
                        </a:rPr>
                        <a:t>Communications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Chris Purdy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Electrical Power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Scott </a:t>
                      </a:r>
                      <a:r>
                        <a:rPr lang="en-US" sz="1600" b="0" dirty="0" err="1" smtClean="0">
                          <a:latin typeface="Calibri" panose="020F0502020204030204" pitchFamily="34" charset="0"/>
                        </a:rPr>
                        <a:t>Hesh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Electrical Power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Megan Casey 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Radiation</a:t>
                      </a:r>
                    </a:p>
                  </a:txBody>
                  <a:tcPr/>
                </a:tc>
              </a:tr>
              <a:tr h="24021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David Batchelor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Radiation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70935"/>
              </p:ext>
            </p:extLst>
          </p:nvPr>
        </p:nvGraphicFramePr>
        <p:xfrm>
          <a:off x="6470620" y="870203"/>
          <a:ext cx="502920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2514600"/>
              </a:tblGrid>
              <a:tr h="23828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Name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Role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Tom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 Johnson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Head SSPO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John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 Hudeck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Deputy SSPO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Tom Dixon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Deputy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 SSPO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Jennifer Bracken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IDC Lead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Ben Cervantes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Team Lead / C&amp;DH </a:t>
                      </a: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FSW</a:t>
                      </a:r>
                      <a:endParaRPr 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Mike Matthews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C&amp;DH / FSW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Eric Pollack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C&amp;DH / FSW</a:t>
                      </a: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Bob Stancil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C&amp;DH / FSW</a:t>
                      </a: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Ted Daisey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C&amp;DH / FSW</a:t>
                      </a: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Dave Folta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Flight Dynamics</a:t>
                      </a: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Kyle Hughes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Flight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 Dynamics</a:t>
                      </a:r>
                      <a:endParaRPr 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Sabrina Thompson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Flight Dynamics</a:t>
                      </a: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Khary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 Parker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Propulsion</a:t>
                      </a: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Eric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 Golliher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Propulsion</a:t>
                      </a:r>
                    </a:p>
                  </a:txBody>
                  <a:tcPr/>
                </a:tc>
              </a:tr>
              <a:tr h="23828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Brenda Dingwall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alibri" panose="020F0502020204030204" pitchFamily="34" charset="0"/>
                        </a:rPr>
                        <a:t>APO,</a:t>
                      </a:r>
                      <a:r>
                        <a:rPr lang="en-US" sz="1600" b="0" baseline="0" dirty="0" smtClean="0">
                          <a:latin typeface="Calibri" panose="020F0502020204030204" pitchFamily="34" charset="0"/>
                        </a:rPr>
                        <a:t> Small Sat</a:t>
                      </a:r>
                      <a:endParaRPr 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3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7" y="1210491"/>
            <a:ext cx="8334103" cy="4966472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 Cervantes, </a:t>
            </a:r>
            <a:r>
              <a:rPr lang="en-US" sz="3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 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Benjamin.w.cervantes@nasa.gov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3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Desk: 757-824-1526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MPL:  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757-824-2594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3200" kern="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/>
              <a:t>Jennifer </a:t>
            </a:r>
            <a:r>
              <a:rPr lang="en-US" sz="3200" b="1" kern="0" dirty="0"/>
              <a:t>Medlin </a:t>
            </a:r>
            <a:r>
              <a:rPr lang="en-US" sz="3200" b="1" kern="0" dirty="0" smtClean="0"/>
              <a:t>Bracken,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kern="0" dirty="0" smtClean="0"/>
              <a:t>Integrated Design Center </a:t>
            </a:r>
            <a:r>
              <a:rPr lang="en-US" sz="3200" kern="0" dirty="0"/>
              <a:t>Manager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kern="0" dirty="0" smtClean="0">
                <a:hlinkClick r:id="rId3"/>
              </a:rPr>
              <a:t>Jennifer.M.Bracken@nasa.gov</a:t>
            </a:r>
            <a:r>
              <a:rPr lang="en-US" sz="3200" kern="0" dirty="0" smtClean="0"/>
              <a:t> </a:t>
            </a:r>
            <a:endParaRPr lang="en-US" sz="3200" kern="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320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/>
              <a:t>Tom Johnson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kern="0" dirty="0"/>
              <a:t>Head, Small Satellite Project Office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kern="0" dirty="0">
                <a:hlinkClick r:id="rId4"/>
              </a:rPr>
              <a:t>T</a:t>
            </a:r>
            <a:r>
              <a:rPr lang="en-US" sz="3200" kern="0" dirty="0" smtClean="0">
                <a:hlinkClick r:id="rId4"/>
              </a:rPr>
              <a:t>homas.e.johnson@nasa.gov</a:t>
            </a:r>
            <a:r>
              <a:rPr lang="en-US" sz="3200" kern="0" dirty="0" smtClean="0"/>
              <a:t> </a:t>
            </a:r>
            <a:endParaRPr lang="en-US" sz="320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3200" b="1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 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website:  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http://sites.wff.nasa.gov/mpl</a:t>
            </a:r>
            <a:endParaRPr lang="en-US" sz="3200" b="1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b="1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3200" b="1" dirty="0" smtClean="0"/>
              <a:t>Wallops Mission Status Center: </a:t>
            </a:r>
          </a:p>
          <a:p>
            <a:pPr marL="0" indent="0">
              <a:buNone/>
            </a:pPr>
            <a:r>
              <a:rPr lang="en-US" sz="3200" b="1" dirty="0" smtClean="0">
                <a:hlinkClick r:id="rId6"/>
              </a:rPr>
              <a:t>https://sites.wff.nasa.gov/wmsc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071" y="3519704"/>
            <a:ext cx="3692434" cy="2793761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2F6AA8-89FF-B74D-85A1-109D3D1A32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6359"/>
            <a:ext cx="4386020" cy="3537368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1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491"/>
            <a:ext cx="10515600" cy="21981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MPL Background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Team, Capabilities, Concept</a:t>
            </a:r>
          </a:p>
          <a:p>
            <a:r>
              <a:rPr lang="en-US" dirty="0" smtClean="0"/>
              <a:t>Architecture Needs</a:t>
            </a:r>
          </a:p>
          <a:p>
            <a:r>
              <a:rPr lang="en-US" dirty="0" smtClean="0"/>
              <a:t>Working with the MPL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040" y="3571514"/>
            <a:ext cx="3543864" cy="2448692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1212" y="237486"/>
            <a:ext cx="3624534" cy="33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795" y="753881"/>
            <a:ext cx="284244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 descr="Z:\Students\JessicaBain2014Su\CubeSat Analyses\IceCube Analyses\Animations\Graphics\Ground Tracks\GroundTrackEquinox_with45_HighQualit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81" y="3571514"/>
            <a:ext cx="4596763" cy="2448692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ftoff of Antar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2733808"/>
            <a:ext cx="3421884" cy="3286398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610601" y="6035118"/>
            <a:ext cx="3421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Photo Credit: (NASA/Aubrey </a:t>
            </a:r>
            <a:r>
              <a:rPr lang="en-US" sz="1100" dirty="0" err="1" smtClean="0"/>
              <a:t>Gemignani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06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70" y="1167079"/>
            <a:ext cx="10515600" cy="23337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Began as a pre-launch mission formulation and planning capability for WFF</a:t>
            </a:r>
          </a:p>
          <a:p>
            <a:r>
              <a:rPr lang="en-US" dirty="0" smtClean="0"/>
              <a:t>Automated RF link margin analysis for fixed and mobile ground assets</a:t>
            </a:r>
          </a:p>
          <a:p>
            <a:r>
              <a:rPr lang="en-US" dirty="0" smtClean="0"/>
              <a:t>Developed mission simulations &amp; visualizations</a:t>
            </a:r>
          </a:p>
          <a:p>
            <a:r>
              <a:rPr lang="en-US" dirty="0" smtClean="0"/>
              <a:t>Supported sounding rockets, ELVs, and Antares</a:t>
            </a:r>
          </a:p>
          <a:p>
            <a:r>
              <a:rPr lang="en-US" dirty="0" smtClean="0"/>
              <a:t>Requested </a:t>
            </a:r>
            <a:r>
              <a:rPr lang="en-US" dirty="0" smtClean="0"/>
              <a:t>to expand our capabilities…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C:\Users\djstanle\Downloads\LADEE v4.0 KML Preview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983" y="3500846"/>
            <a:ext cx="4637314" cy="268709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99" y="3500845"/>
            <a:ext cx="4714209" cy="268709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LinkAnalysisInMPL0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5511" y="2291567"/>
            <a:ext cx="2361506" cy="1859058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5510" y="4266779"/>
            <a:ext cx="2354977" cy="1921165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33903" y="2096727"/>
            <a:ext cx="3163178" cy="1276370"/>
            <a:chOff x="228600" y="1447800"/>
            <a:chExt cx="8686800" cy="3505200"/>
          </a:xfrm>
        </p:grpSpPr>
        <p:pic>
          <p:nvPicPr>
            <p:cNvPr id="16" name="Picture 2" descr="\\wff-lynx\Code840\Public\RMMO_Mission_Planning_Lab\LADEE\Link-Analysis\UHF\20130129\30x30_Plume_Model_Data\LADEE_UHF_LA_wPlume30x3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47800"/>
              <a:ext cx="8686800" cy="3505200"/>
            </a:xfrm>
            <a:prstGeom prst="rect">
              <a:avLst/>
            </a:prstGeom>
            <a:ln w="38100" cap="sq">
              <a:solidFill>
                <a:schemeClr val="bg1">
                  <a:lumMod val="5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4191000" y="3200400"/>
              <a:ext cx="0" cy="11430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2920" y="2328672"/>
              <a:ext cx="38404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09800" y="2743200"/>
              <a:ext cx="0" cy="11430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8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07" y="1050926"/>
            <a:ext cx="7137673" cy="52240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 smtClean="0"/>
              <a:t>Goal of expanding MPL capabilities to support mission design for suborbital carriers (sounding rockets, balloons, aircraft) and </a:t>
            </a:r>
            <a:r>
              <a:rPr lang="en-US" dirty="0" err="1" smtClean="0"/>
              <a:t>CubeSats</a:t>
            </a:r>
            <a:r>
              <a:rPr lang="en-US" dirty="0" smtClean="0"/>
              <a:t> / Small Satellites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 smtClean="0"/>
              <a:t>Augment MPL by leveraging existing GSFC staff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 smtClean="0"/>
              <a:t>Utilize MPL for pre-mission planning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Conduct and provide studies to PIs for suborbital and CubeSat / Small Sat missions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dirty="0" smtClean="0"/>
              <a:t>Products from studies to assist with proposal development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MPL has been providing studies since 2014</a:t>
            </a:r>
          </a:p>
          <a:p>
            <a:pPr>
              <a:spcAft>
                <a:spcPts val="1000"/>
              </a:spcAft>
            </a:pPr>
            <a:r>
              <a:rPr lang="en-US" b="1" dirty="0" smtClean="0"/>
              <a:t>Completed 30 studies</a:t>
            </a:r>
            <a:r>
              <a:rPr lang="en-US" dirty="0" smtClean="0"/>
              <a:t> and 7 reviews/mini-studies to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benjamin.w.cervantes@nasa.gov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724502" y="2432752"/>
            <a:ext cx="4354286" cy="3941016"/>
            <a:chOff x="3992604" y="2335867"/>
            <a:chExt cx="4743769" cy="4293533"/>
          </a:xfrm>
        </p:grpSpPr>
        <p:grpSp>
          <p:nvGrpSpPr>
            <p:cNvPr id="8" name="Group 7"/>
            <p:cNvGrpSpPr/>
            <p:nvPr/>
          </p:nvGrpSpPr>
          <p:grpSpPr>
            <a:xfrm>
              <a:off x="3992604" y="2335867"/>
              <a:ext cx="4743769" cy="4293533"/>
              <a:chOff x="2561124" y="824803"/>
              <a:chExt cx="6152555" cy="5568609"/>
            </a:xfrm>
          </p:grpSpPr>
          <p:sp>
            <p:nvSpPr>
              <p:cNvPr id="11" name="Donut 10"/>
              <p:cNvSpPr/>
              <p:nvPr/>
            </p:nvSpPr>
            <p:spPr>
              <a:xfrm>
                <a:off x="3412721" y="1447800"/>
                <a:ext cx="1447800" cy="1447800"/>
              </a:xfrm>
              <a:prstGeom prst="donut">
                <a:avLst>
                  <a:gd name="adj" fmla="val 2016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Donut 11"/>
              <p:cNvSpPr/>
              <p:nvPr/>
            </p:nvSpPr>
            <p:spPr>
              <a:xfrm>
                <a:off x="6087109" y="4412212"/>
                <a:ext cx="1447800" cy="1447800"/>
              </a:xfrm>
              <a:prstGeom prst="donut">
                <a:avLst>
                  <a:gd name="adj" fmla="val 201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Donut 12"/>
              <p:cNvSpPr/>
              <p:nvPr/>
            </p:nvSpPr>
            <p:spPr>
              <a:xfrm>
                <a:off x="3107921" y="4191000"/>
                <a:ext cx="1447800" cy="1447800"/>
              </a:xfrm>
              <a:prstGeom prst="donut">
                <a:avLst>
                  <a:gd name="adj" fmla="val 2016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/>
              <p:cNvSpPr/>
              <p:nvPr/>
            </p:nvSpPr>
            <p:spPr>
              <a:xfrm rot="5842577">
                <a:off x="3745050" y="2070153"/>
                <a:ext cx="3200400" cy="3200400"/>
              </a:xfrm>
              <a:prstGeom prst="blockArc">
                <a:avLst>
                  <a:gd name="adj1" fmla="val 11123805"/>
                  <a:gd name="adj2" fmla="val 20312223"/>
                  <a:gd name="adj3" fmla="val 2006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/>
              <p:cNvSpPr/>
              <p:nvPr/>
            </p:nvSpPr>
            <p:spPr>
              <a:xfrm rot="5400000">
                <a:off x="4182110" y="2431012"/>
                <a:ext cx="2362200" cy="2362199"/>
              </a:xfrm>
              <a:prstGeom prst="blockArc">
                <a:avLst>
                  <a:gd name="adj1" fmla="val 16158332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  PDL</a:t>
                </a: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(589)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15"/>
              <p:cNvSpPr/>
              <p:nvPr/>
            </p:nvSpPr>
            <p:spPr>
              <a:xfrm>
                <a:off x="4182109" y="2431012"/>
                <a:ext cx="2362200" cy="2362200"/>
              </a:xfrm>
              <a:prstGeom prst="blockArc">
                <a:avLst>
                  <a:gd name="adj1" fmla="val 16158332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SE</a:t>
                </a: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     (598)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 rot="10800000">
                <a:off x="4182109" y="2431012"/>
                <a:ext cx="2362200" cy="2362200"/>
              </a:xfrm>
              <a:prstGeom prst="blockArc">
                <a:avLst>
                  <a:gd name="adj1" fmla="val 16200072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lock Arc 17"/>
              <p:cNvSpPr/>
              <p:nvPr/>
            </p:nvSpPr>
            <p:spPr>
              <a:xfrm rot="15978048">
                <a:off x="3500471" y="2068950"/>
                <a:ext cx="3200400" cy="3200400"/>
              </a:xfrm>
              <a:prstGeom prst="blockArc">
                <a:avLst>
                  <a:gd name="adj1" fmla="val 12759261"/>
                  <a:gd name="adj2" fmla="val 14840702"/>
                  <a:gd name="adj3" fmla="val 2033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18"/>
              <p:cNvSpPr/>
              <p:nvPr/>
            </p:nvSpPr>
            <p:spPr>
              <a:xfrm rot="16200000">
                <a:off x="3724909" y="2050012"/>
                <a:ext cx="3200400" cy="3200400"/>
              </a:xfrm>
              <a:prstGeom prst="blockArc">
                <a:avLst>
                  <a:gd name="adj1" fmla="val 18206422"/>
                  <a:gd name="adj2" fmla="val 20312223"/>
                  <a:gd name="adj3" fmla="val 2006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Group 45"/>
              <p:cNvGrpSpPr/>
              <p:nvPr/>
            </p:nvGrpSpPr>
            <p:grpSpPr>
              <a:xfrm>
                <a:off x="4791709" y="3040612"/>
                <a:ext cx="1143000" cy="1143000"/>
                <a:chOff x="2514600" y="4267200"/>
                <a:chExt cx="1447800" cy="1447800"/>
              </a:xfrm>
            </p:grpSpPr>
            <p:cxnSp>
              <p:nvCxnSpPr>
                <p:cNvPr id="58" name="Straight Connector 57"/>
                <p:cNvCxnSpPr>
                  <a:stCxn id="60" idx="7"/>
                  <a:endCxn id="60" idx="3"/>
                </p:cNvCxnSpPr>
                <p:nvPr/>
              </p:nvCxnSpPr>
              <p:spPr>
                <a:xfrm flipH="1">
                  <a:off x="2726626" y="4479225"/>
                  <a:ext cx="1023748" cy="102375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60" idx="1"/>
                  <a:endCxn id="60" idx="5"/>
                </p:cNvCxnSpPr>
                <p:nvPr/>
              </p:nvCxnSpPr>
              <p:spPr>
                <a:xfrm>
                  <a:off x="2726626" y="4479225"/>
                  <a:ext cx="1023748" cy="102375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/>
                <p:cNvSpPr/>
                <p:nvPr/>
              </p:nvSpPr>
              <p:spPr>
                <a:xfrm>
                  <a:off x="2514600" y="4267200"/>
                  <a:ext cx="1447800" cy="1447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MPL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Block Arc 20"/>
              <p:cNvSpPr/>
              <p:nvPr/>
            </p:nvSpPr>
            <p:spPr>
              <a:xfrm rot="16200000">
                <a:off x="3107921" y="4495800"/>
                <a:ext cx="1447800" cy="1447800"/>
              </a:xfrm>
              <a:prstGeom prst="blockArc">
                <a:avLst>
                  <a:gd name="adj1" fmla="val 7717369"/>
                  <a:gd name="adj2" fmla="val 13913283"/>
                  <a:gd name="adj3" fmla="val 25645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Block Arc 21"/>
              <p:cNvSpPr/>
              <p:nvPr/>
            </p:nvSpPr>
            <p:spPr>
              <a:xfrm rot="6606607">
                <a:off x="3319168" y="1586732"/>
                <a:ext cx="4038600" cy="4038600"/>
              </a:xfrm>
              <a:prstGeom prst="blockArc">
                <a:avLst>
                  <a:gd name="adj1" fmla="val 18613747"/>
                  <a:gd name="adj2" fmla="val 20229100"/>
                  <a:gd name="adj3" fmla="val 203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50809" y="4988058"/>
                <a:ext cx="890363" cy="354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Analyst</a:t>
                </a:r>
                <a:endParaRPr lang="en-US" sz="1400" dirty="0"/>
              </a:p>
            </p:txBody>
          </p:sp>
          <p:sp>
            <p:nvSpPr>
              <p:cNvPr id="24" name="Block Arc 23"/>
              <p:cNvSpPr/>
              <p:nvPr/>
            </p:nvSpPr>
            <p:spPr>
              <a:xfrm rot="3211516">
                <a:off x="3340513" y="1597434"/>
                <a:ext cx="4038600" cy="4038600"/>
              </a:xfrm>
              <a:prstGeom prst="blockArc">
                <a:avLst>
                  <a:gd name="adj1" fmla="val 18613747"/>
                  <a:gd name="adj2" fmla="val 20312223"/>
                  <a:gd name="adj3" fmla="val 20067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Block Arc 24"/>
              <p:cNvSpPr/>
              <p:nvPr/>
            </p:nvSpPr>
            <p:spPr>
              <a:xfrm rot="1365378">
                <a:off x="3340513" y="1596208"/>
                <a:ext cx="4038600" cy="4038600"/>
              </a:xfrm>
              <a:prstGeom prst="blockArc">
                <a:avLst>
                  <a:gd name="adj1" fmla="val 18613747"/>
                  <a:gd name="adj2" fmla="val 20312223"/>
                  <a:gd name="adj3" fmla="val 20067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20996250">
                <a:off x="3368899" y="1644022"/>
                <a:ext cx="4038600" cy="4038600"/>
              </a:xfrm>
              <a:prstGeom prst="blockArc">
                <a:avLst>
                  <a:gd name="adj1" fmla="val 18613747"/>
                  <a:gd name="adj2" fmla="val 20312223"/>
                  <a:gd name="adj3" fmla="val 20067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19217283">
                <a:off x="3368899" y="1614053"/>
                <a:ext cx="4038600" cy="4038600"/>
              </a:xfrm>
              <a:prstGeom prst="blockArc">
                <a:avLst>
                  <a:gd name="adj1" fmla="val 18613747"/>
                  <a:gd name="adj2" fmla="val 20312223"/>
                  <a:gd name="adj3" fmla="val 20067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17721" y="1720742"/>
                <a:ext cx="969256" cy="818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Thermal</a:t>
                </a:r>
              </a:p>
              <a:p>
                <a:r>
                  <a:rPr lang="en-US" sz="1200" dirty="0" smtClean="0"/>
                  <a:t>  / ME</a:t>
                </a:r>
              </a:p>
              <a:p>
                <a:r>
                  <a:rPr lang="en-US" sz="1100" dirty="0" smtClean="0"/>
                  <a:t>  (548)</a:t>
                </a:r>
                <a:endParaRPr lang="en-US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75133" y="2934377"/>
                <a:ext cx="898568" cy="638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Power</a:t>
                </a:r>
              </a:p>
              <a:p>
                <a:pPr algn="ctr"/>
                <a:r>
                  <a:rPr lang="en-US" sz="1100" dirty="0" smtClean="0"/>
                  <a:t>(569)</a:t>
                </a:r>
                <a:endParaRPr lang="en-US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54734" y="2242570"/>
                <a:ext cx="913122" cy="638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GN&amp;C</a:t>
                </a:r>
              </a:p>
              <a:p>
                <a:pPr algn="ctr"/>
                <a:r>
                  <a:rPr lang="en-US" sz="1100" dirty="0" smtClean="0"/>
                  <a:t>(598)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75461" y="3823843"/>
                <a:ext cx="987968" cy="638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Comm.</a:t>
                </a:r>
              </a:p>
              <a:p>
                <a:pPr algn="ctr"/>
                <a:r>
                  <a:rPr lang="en-US" sz="1100" dirty="0" smtClean="0"/>
                  <a:t>(569)</a:t>
                </a:r>
                <a:endParaRPr lang="en-US" sz="1400" dirty="0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16200000">
                <a:off x="6087109" y="4640812"/>
                <a:ext cx="1447800" cy="1447800"/>
              </a:xfrm>
              <a:prstGeom prst="blockArc">
                <a:avLst>
                  <a:gd name="adj1" fmla="val 7717369"/>
                  <a:gd name="adj2" fmla="val 13913283"/>
                  <a:gd name="adj3" fmla="val 256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10505463">
                <a:off x="6367612" y="4395303"/>
                <a:ext cx="1447800" cy="1447800"/>
              </a:xfrm>
              <a:prstGeom prst="blockArc">
                <a:avLst>
                  <a:gd name="adj1" fmla="val 7717369"/>
                  <a:gd name="adj2" fmla="val 13913283"/>
                  <a:gd name="adj3" fmla="val 256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345250" y="4713309"/>
                <a:ext cx="1106475" cy="678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Link</a:t>
                </a:r>
              </a:p>
              <a:p>
                <a:r>
                  <a:rPr lang="en-US" sz="1400" dirty="0" smtClean="0"/>
                  <a:t>Analysis</a:t>
                </a:r>
                <a:endParaRPr lang="en-US" sz="1400" dirty="0"/>
              </a:p>
            </p:txBody>
          </p:sp>
          <p:sp>
            <p:nvSpPr>
              <p:cNvPr id="35" name="Block Arc 34"/>
              <p:cNvSpPr/>
              <p:nvPr/>
            </p:nvSpPr>
            <p:spPr>
              <a:xfrm rot="11035985">
                <a:off x="2900803" y="830812"/>
                <a:ext cx="5562600" cy="5562600"/>
              </a:xfrm>
              <a:prstGeom prst="blockArc">
                <a:avLst>
                  <a:gd name="adj1" fmla="val 20497059"/>
                  <a:gd name="adj2" fmla="val 45103"/>
                  <a:gd name="adj3" fmla="val 1350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/>
              <p:cNvSpPr/>
              <p:nvPr/>
            </p:nvSpPr>
            <p:spPr>
              <a:xfrm rot="21365107">
                <a:off x="2581909" y="830812"/>
                <a:ext cx="5562600" cy="5562600"/>
              </a:xfrm>
              <a:prstGeom prst="blockArc">
                <a:avLst>
                  <a:gd name="adj1" fmla="val 20565496"/>
                  <a:gd name="adj2" fmla="val 45103"/>
                  <a:gd name="adj3" fmla="val 1350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18868845">
                <a:off x="2581909" y="830812"/>
                <a:ext cx="5562600" cy="5562600"/>
              </a:xfrm>
              <a:prstGeom prst="blockArc">
                <a:avLst>
                  <a:gd name="adj1" fmla="val 20228568"/>
                  <a:gd name="adj2" fmla="val 45103"/>
                  <a:gd name="adj3" fmla="val 1350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17325520">
                <a:off x="2581909" y="830812"/>
                <a:ext cx="5562600" cy="5562600"/>
              </a:xfrm>
              <a:prstGeom prst="blockArc">
                <a:avLst>
                  <a:gd name="adj1" fmla="val 20250453"/>
                  <a:gd name="adj2" fmla="val 45103"/>
                  <a:gd name="adj3" fmla="val 1350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12943424">
                <a:off x="6525971" y="4811550"/>
                <a:ext cx="1447800" cy="1447800"/>
              </a:xfrm>
              <a:prstGeom prst="blockArc">
                <a:avLst>
                  <a:gd name="adj1" fmla="val 7717369"/>
                  <a:gd name="adj2" fmla="val 13913283"/>
                  <a:gd name="adj3" fmla="val 256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980985" y="5673858"/>
                <a:ext cx="1540914" cy="399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Visualization</a:t>
                </a:r>
                <a:endParaRPr lang="en-US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534910" y="5673858"/>
                <a:ext cx="395512" cy="354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IT</a:t>
                </a:r>
                <a:endParaRPr lang="en-US" sz="1400" dirty="0"/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4861024">
                <a:off x="3335158" y="1569188"/>
                <a:ext cx="4038600" cy="4038600"/>
              </a:xfrm>
              <a:prstGeom prst="blockArc">
                <a:avLst>
                  <a:gd name="adj1" fmla="val 18810843"/>
                  <a:gd name="adj2" fmla="val 20312223"/>
                  <a:gd name="adj3" fmla="val 200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78645" y="4489900"/>
                <a:ext cx="665714" cy="61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SW</a:t>
                </a:r>
              </a:p>
              <a:p>
                <a:pPr algn="ctr"/>
                <a:r>
                  <a:rPr lang="en-US" sz="1100" dirty="0" smtClean="0"/>
                  <a:t>(589)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86525" y="3505200"/>
                <a:ext cx="1072423" cy="602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 smtClean="0"/>
                  <a:t>Technical</a:t>
                </a:r>
              </a:p>
              <a:p>
                <a:pPr algn="r"/>
                <a:r>
                  <a:rPr lang="en-US" sz="1400" dirty="0" smtClean="0"/>
                  <a:t>Review</a:t>
                </a:r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04788" y="1219200"/>
                <a:ext cx="1072423" cy="602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Technical</a:t>
                </a:r>
              </a:p>
              <a:p>
                <a:r>
                  <a:rPr lang="en-US" sz="1400" dirty="0" smtClean="0"/>
                  <a:t>Budget</a:t>
                </a:r>
                <a:endParaRPr lang="en-US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298922" y="2782669"/>
                <a:ext cx="1414757" cy="602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Cost</a:t>
                </a:r>
              </a:p>
              <a:p>
                <a:r>
                  <a:rPr lang="en-US" sz="1400" dirty="0" smtClean="0"/>
                  <a:t>Management</a:t>
                </a:r>
                <a:endParaRPr lang="en-US" sz="1400" dirty="0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16200000">
                <a:off x="4174722" y="2438401"/>
                <a:ext cx="2362200" cy="2362200"/>
              </a:xfrm>
              <a:prstGeom prst="blockArc">
                <a:avLst>
                  <a:gd name="adj1" fmla="val 1620006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      PI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704940" y="3886200"/>
                <a:ext cx="1248575" cy="850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          800</a:t>
                </a:r>
              </a:p>
              <a:p>
                <a:pPr algn="r"/>
                <a:r>
                  <a:rPr lang="en-US" sz="1400" dirty="0" smtClean="0"/>
                  <a:t>Suborbital</a:t>
                </a:r>
              </a:p>
              <a:p>
                <a:pPr algn="ctr"/>
                <a:r>
                  <a:rPr lang="en-US" sz="1400" dirty="0" smtClean="0"/>
                  <a:t>Office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38654" y="5181600"/>
                <a:ext cx="1141480" cy="602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Support</a:t>
                </a:r>
              </a:p>
              <a:p>
                <a:pPr algn="ctr"/>
                <a:r>
                  <a:rPr lang="en-US" sz="1400" dirty="0" smtClean="0"/>
                  <a:t>Personnel</a:t>
                </a:r>
                <a:endParaRPr lang="en-US" sz="1400" dirty="0"/>
              </a:p>
            </p:txBody>
          </p:sp>
          <p:sp>
            <p:nvSpPr>
              <p:cNvPr id="50" name="Block Arc 49"/>
              <p:cNvSpPr/>
              <p:nvPr/>
            </p:nvSpPr>
            <p:spPr>
              <a:xfrm rot="20156477">
                <a:off x="2561124" y="824803"/>
                <a:ext cx="5562600" cy="5562600"/>
              </a:xfrm>
              <a:prstGeom prst="blockArc">
                <a:avLst>
                  <a:gd name="adj1" fmla="val 20513685"/>
                  <a:gd name="adj2" fmla="val 45103"/>
                  <a:gd name="adj3" fmla="val 1350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94122" y="1981200"/>
                <a:ext cx="1414757" cy="602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Compliance</a:t>
                </a:r>
              </a:p>
              <a:p>
                <a:r>
                  <a:rPr lang="en-US" sz="1400" dirty="0" smtClean="0"/>
                  <a:t>Management</a:t>
                </a:r>
                <a:endParaRPr 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57200" y="914400"/>
                <a:ext cx="1198721" cy="602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 smtClean="0"/>
                  <a:t>Printing</a:t>
                </a:r>
              </a:p>
              <a:p>
                <a:pPr algn="r"/>
                <a:r>
                  <a:rPr lang="en-US" sz="1400" dirty="0" smtClean="0"/>
                  <a:t>3D Models</a:t>
                </a: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12740535">
                <a:off x="3650397" y="1595182"/>
                <a:ext cx="4038600" cy="4038600"/>
              </a:xfrm>
              <a:prstGeom prst="blockArc">
                <a:avLst>
                  <a:gd name="adj1" fmla="val 18901677"/>
                  <a:gd name="adj2" fmla="val 20340330"/>
                  <a:gd name="adj3" fmla="val 21326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Block Arc 53"/>
              <p:cNvSpPr/>
              <p:nvPr/>
            </p:nvSpPr>
            <p:spPr>
              <a:xfrm rot="3110524">
                <a:off x="3248078" y="1206958"/>
                <a:ext cx="1447800" cy="1447800"/>
              </a:xfrm>
              <a:prstGeom prst="blockArc">
                <a:avLst>
                  <a:gd name="adj1" fmla="val 7717369"/>
                  <a:gd name="adj2" fmla="val 13913283"/>
                  <a:gd name="adj3" fmla="val 25645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671077" y="3329695"/>
                <a:ext cx="732244" cy="678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 smtClean="0"/>
                  <a:t>APO</a:t>
                </a:r>
              </a:p>
              <a:p>
                <a:pPr algn="r"/>
                <a:r>
                  <a:rPr lang="en-US" sz="1400" dirty="0" smtClean="0"/>
                  <a:t>802</a:t>
                </a:r>
              </a:p>
            </p:txBody>
          </p:sp>
          <p:sp>
            <p:nvSpPr>
              <p:cNvPr id="56" name="Block Arc 55"/>
              <p:cNvSpPr/>
              <p:nvPr/>
            </p:nvSpPr>
            <p:spPr>
              <a:xfrm rot="8142438">
                <a:off x="3334524" y="1598204"/>
                <a:ext cx="4038600" cy="4038600"/>
              </a:xfrm>
              <a:prstGeom prst="blockArc">
                <a:avLst>
                  <a:gd name="adj1" fmla="val 18901677"/>
                  <a:gd name="adj2" fmla="val 20443922"/>
                  <a:gd name="adj3" fmla="val 2125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595883" y="4840069"/>
                <a:ext cx="798038" cy="602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 smtClean="0"/>
                  <a:t>800</a:t>
                </a:r>
              </a:p>
              <a:p>
                <a:pPr algn="r"/>
                <a:r>
                  <a:rPr lang="en-US" sz="1400" dirty="0" smtClean="0"/>
                  <a:t>Safety</a:t>
                </a:r>
                <a:endParaRPr lang="en-US" sz="1400" dirty="0"/>
              </a:p>
            </p:txBody>
          </p:sp>
        </p:grpSp>
        <p:sp>
          <p:nvSpPr>
            <p:cNvPr id="9" name="Block Arc 8"/>
            <p:cNvSpPr/>
            <p:nvPr/>
          </p:nvSpPr>
          <p:spPr>
            <a:xfrm rot="10971904">
              <a:off x="7085243" y="4424811"/>
              <a:ext cx="1116289" cy="1116289"/>
            </a:xfrm>
            <a:prstGeom prst="blockArc">
              <a:avLst>
                <a:gd name="adj1" fmla="val 5522208"/>
                <a:gd name="adj2" fmla="val 13518613"/>
                <a:gd name="adj3" fmla="val 289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2400" y="4658380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Solar</a:t>
              </a:r>
            </a:p>
            <a:p>
              <a:r>
                <a:rPr lang="en-US" sz="1400" dirty="0" smtClean="0"/>
                <a:t>Power</a:t>
              </a:r>
              <a:endParaRPr lang="en-US" sz="1400" dirty="0"/>
            </a:p>
          </p:txBody>
        </p:sp>
      </p:grpSp>
      <p:pic>
        <p:nvPicPr>
          <p:cNvPr id="2050" name="Picture 2" descr="Image result for nasa wff balloon trai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232" y="268932"/>
            <a:ext cx="3510130" cy="1974448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 Occurrence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133" y="1050925"/>
            <a:ext cx="9032219" cy="515880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13043" y="928359"/>
            <a:ext cx="1335464" cy="573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838200" y="1313210"/>
            <a:ext cx="1588829" cy="1883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1050925"/>
            <a:ext cx="10929257" cy="3197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MPL establishes an environment that facilitates multi-disciplinary, concurrent, collaborative, space system engineering design and analysis activities to enable rapid development of end-to-end mission design concepts</a:t>
            </a:r>
            <a:endParaRPr lang="en-US" dirty="0" smtClean="0"/>
          </a:p>
          <a:p>
            <a:r>
              <a:rPr lang="en-US" dirty="0" smtClean="0"/>
              <a:t>Studies run ~1 week with a discipline engineering report out on final day</a:t>
            </a:r>
          </a:p>
          <a:p>
            <a:r>
              <a:rPr lang="en-US" dirty="0" smtClean="0"/>
              <a:t>Pre-work forms </a:t>
            </a:r>
            <a:r>
              <a:rPr lang="en-US" dirty="0" smtClean="0"/>
              <a:t>disseminated and </a:t>
            </a:r>
            <a:r>
              <a:rPr lang="en-US" dirty="0" smtClean="0"/>
              <a:t>meetings are conducted prior to the study</a:t>
            </a:r>
          </a:p>
          <a:p>
            <a:r>
              <a:rPr lang="en-US" dirty="0" smtClean="0"/>
              <a:t>MPL collaborates with the </a:t>
            </a:r>
            <a:r>
              <a:rPr lang="en-US" dirty="0" smtClean="0"/>
              <a:t>Integrated Design Center (IDC) </a:t>
            </a:r>
            <a:r>
              <a:rPr lang="en-US" dirty="0" smtClean="0"/>
              <a:t>and leverages support from Greenbelt and Wallops ETD depending on staffing needs and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94231"/>
              </p:ext>
            </p:extLst>
          </p:nvPr>
        </p:nvGraphicFramePr>
        <p:xfrm>
          <a:off x="1905000" y="2570024"/>
          <a:ext cx="83820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38104" y="424799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0348" y="4247993"/>
            <a:ext cx="61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3304" y="4247993"/>
            <a:ext cx="6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2037" y="4247993"/>
            <a:ext cx="71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00903" y="424799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28114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 Team / Roles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364776"/>
            <a:ext cx="4034050" cy="48121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MPL Lead</a:t>
            </a:r>
          </a:p>
          <a:p>
            <a:r>
              <a:rPr lang="en-US" dirty="0" smtClean="0"/>
              <a:t>Mission Systems Engineer</a:t>
            </a:r>
          </a:p>
          <a:p>
            <a:r>
              <a:rPr lang="en-US" dirty="0" smtClean="0"/>
              <a:t>GNC / ACS</a:t>
            </a:r>
          </a:p>
          <a:p>
            <a:r>
              <a:rPr lang="en-US" dirty="0" smtClean="0"/>
              <a:t>Flight Dynamics</a:t>
            </a:r>
          </a:p>
          <a:p>
            <a:r>
              <a:rPr lang="en-US" dirty="0" smtClean="0"/>
              <a:t>Propulsion</a:t>
            </a:r>
          </a:p>
          <a:p>
            <a:r>
              <a:rPr lang="en-US" dirty="0" smtClean="0"/>
              <a:t>Mechanical</a:t>
            </a:r>
          </a:p>
          <a:p>
            <a:r>
              <a:rPr lang="en-US" dirty="0" smtClean="0"/>
              <a:t>Thermal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Electrical Power</a:t>
            </a:r>
          </a:p>
          <a:p>
            <a:r>
              <a:rPr lang="en-US" dirty="0"/>
              <a:t>C&amp;DH / FSW</a:t>
            </a:r>
          </a:p>
          <a:p>
            <a:r>
              <a:rPr lang="en-US" dirty="0"/>
              <a:t>Radiation</a:t>
            </a:r>
          </a:p>
          <a:p>
            <a:r>
              <a:rPr lang="en-US" dirty="0"/>
              <a:t>Other </a:t>
            </a:r>
            <a:r>
              <a:rPr lang="en-US" dirty="0" smtClean="0"/>
              <a:t>SMEs </a:t>
            </a:r>
            <a:r>
              <a:rPr lang="en-US" dirty="0"/>
              <a:t>as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107" y="1050925"/>
            <a:ext cx="5150178" cy="3433452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50" y="3042147"/>
            <a:ext cx="4702224" cy="313481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3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7614" y="4352832"/>
            <a:ext cx="1980979" cy="190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 Capabilities /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210491"/>
            <a:ext cx="6832201" cy="496647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Discipline engineering slides capture requirements, ConOps, cost, trades, assumptions, block diagrams, analysis:</a:t>
            </a:r>
          </a:p>
          <a:p>
            <a:pPr lvl="1"/>
            <a:r>
              <a:rPr lang="en-US" sz="1800" dirty="0" smtClean="0"/>
              <a:t>Systems, GN&amp;C, Mechanical, Thermal, Power, Communications, C&amp;DH/FSW, Propulsion, Flight Dynamics, Radiation</a:t>
            </a:r>
          </a:p>
          <a:p>
            <a:r>
              <a:rPr lang="en-US" sz="2000" dirty="0" smtClean="0"/>
              <a:t>Master Equipment List (MEL)</a:t>
            </a:r>
          </a:p>
          <a:p>
            <a:r>
              <a:rPr lang="en-US" sz="2000" dirty="0" smtClean="0"/>
              <a:t>Mechanical CAD model / STEP file</a:t>
            </a:r>
          </a:p>
          <a:p>
            <a:r>
              <a:rPr lang="en-US" sz="2000" dirty="0" smtClean="0"/>
              <a:t>Thermal model – thermal desktop files</a:t>
            </a:r>
          </a:p>
          <a:p>
            <a:r>
              <a:rPr lang="en-US" sz="2000" dirty="0" smtClean="0"/>
              <a:t>STK scenario / model &amp; additional reports as requested</a:t>
            </a:r>
          </a:p>
          <a:p>
            <a:r>
              <a:rPr lang="en-US" sz="2000" dirty="0" smtClean="0"/>
              <a:t>Cost estimate</a:t>
            </a:r>
          </a:p>
          <a:p>
            <a:r>
              <a:rPr lang="en-US" sz="2000" dirty="0" smtClean="0"/>
              <a:t>Schedule estimate</a:t>
            </a:r>
          </a:p>
          <a:p>
            <a:r>
              <a:rPr lang="en-US" sz="2000" dirty="0" smtClean="0"/>
              <a:t>Orbit lifetime</a:t>
            </a:r>
          </a:p>
          <a:p>
            <a:r>
              <a:rPr lang="en-US" sz="2000" dirty="0" smtClean="0"/>
              <a:t>Package of component spec sheets (bus and instrument)</a:t>
            </a:r>
          </a:p>
          <a:p>
            <a:r>
              <a:rPr lang="en-US" sz="2000" dirty="0" smtClean="0"/>
              <a:t>Administrative products: contact list, support for remote participation, notes and supplemental information for websites referenced, whiteboard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761" y="1049372"/>
            <a:ext cx="2967896" cy="243904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9097" y="1656847"/>
            <a:ext cx="2516777" cy="25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8800" y="4327102"/>
            <a:ext cx="2717074" cy="22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5125" y="4504102"/>
            <a:ext cx="2445532" cy="17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9730" y="3187337"/>
            <a:ext cx="2809012" cy="139848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0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to MPL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90" y="1210491"/>
            <a:ext cx="6339840" cy="30392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PIs Obtain funding for a study</a:t>
            </a:r>
          </a:p>
          <a:p>
            <a:r>
              <a:rPr lang="en-US" dirty="0" smtClean="0"/>
              <a:t>Contact myself (MPL Lead), Jennifer Bracken (IDC Lead), or </a:t>
            </a:r>
            <a:r>
              <a:rPr lang="en-US" dirty="0" smtClean="0"/>
              <a:t>SSPO Code 851</a:t>
            </a:r>
            <a:endParaRPr lang="en-US" dirty="0" smtClean="0"/>
          </a:p>
          <a:p>
            <a:r>
              <a:rPr lang="en-US" dirty="0" smtClean="0"/>
              <a:t>MPL Lead informed about potential study</a:t>
            </a:r>
          </a:p>
          <a:p>
            <a:r>
              <a:rPr lang="en-US" dirty="0" smtClean="0"/>
              <a:t>MPL Lead works with PI for scheduling a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benjamin.w.cervantes@nasa.gov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12E-F7A3-4015-98FC-ACD3863F7F4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8350939"/>
              </p:ext>
            </p:extLst>
          </p:nvPr>
        </p:nvGraphicFramePr>
        <p:xfrm>
          <a:off x="6908229" y="1354819"/>
          <a:ext cx="5110987" cy="47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72" y="4173587"/>
            <a:ext cx="2890392" cy="2064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764" y="4231822"/>
            <a:ext cx="2654251" cy="2024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206" y="4173587"/>
            <a:ext cx="2087295" cy="17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1225</Words>
  <Application>Microsoft Office PowerPoint</Application>
  <PresentationFormat>Widescreen</PresentationFormat>
  <Paragraphs>369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Mission Planning Lab (MPL)</vt:lpstr>
      <vt:lpstr>Agenda</vt:lpstr>
      <vt:lpstr>MPL Background</vt:lpstr>
      <vt:lpstr>MPL Background</vt:lpstr>
      <vt:lpstr>MPL Occurrence</vt:lpstr>
      <vt:lpstr>MPL Overview</vt:lpstr>
      <vt:lpstr>MPL Team / Roles</vt:lpstr>
      <vt:lpstr>MPL Capabilities / Deliverables</vt:lpstr>
      <vt:lpstr>Concept to MPL</vt:lpstr>
      <vt:lpstr>Architecture Needs</vt:lpstr>
      <vt:lpstr>Architecture Needs</vt:lpstr>
      <vt:lpstr>Architecture Needs</vt:lpstr>
      <vt:lpstr>Architecture Trades</vt:lpstr>
      <vt:lpstr>Working with the MPL</vt:lpstr>
      <vt:lpstr>Past Initiatives to Collaborate</vt:lpstr>
      <vt:lpstr>It Takes a Team – Thank You</vt:lpstr>
      <vt:lpstr>Contact Information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Cervantes, Benjamin W. (WFF-5890)</dc:creator>
  <cp:lastModifiedBy>Cervantes, Benjamin W. (WFF-5890)</cp:lastModifiedBy>
  <cp:revision>106</cp:revision>
  <dcterms:created xsi:type="dcterms:W3CDTF">2018-05-29T20:21:14Z</dcterms:created>
  <dcterms:modified xsi:type="dcterms:W3CDTF">2018-08-17T04:48:22Z</dcterms:modified>
</cp:coreProperties>
</file>