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4" r:id="rId2"/>
  </p:sldMasterIdLst>
  <p:notesMasterIdLst>
    <p:notesMasterId r:id="rId21"/>
  </p:notesMasterIdLst>
  <p:sldIdLst>
    <p:sldId id="258" r:id="rId3"/>
    <p:sldId id="257" r:id="rId4"/>
    <p:sldId id="290" r:id="rId5"/>
    <p:sldId id="293" r:id="rId6"/>
    <p:sldId id="291" r:id="rId7"/>
    <p:sldId id="294" r:id="rId8"/>
    <p:sldId id="299" r:id="rId9"/>
    <p:sldId id="301" r:id="rId10"/>
    <p:sldId id="295" r:id="rId11"/>
    <p:sldId id="302" r:id="rId12"/>
    <p:sldId id="273" r:id="rId13"/>
    <p:sldId id="266" r:id="rId14"/>
    <p:sldId id="297" r:id="rId15"/>
    <p:sldId id="298" r:id="rId16"/>
    <p:sldId id="287" r:id="rId17"/>
    <p:sldId id="288" r:id="rId18"/>
    <p:sldId id="300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29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7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BB5C1-FED1-4A21-AC51-E4651876530F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1AE30-352B-4407-A4C6-79C10E61B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AE30-352B-4407-A4C6-79C10E61B5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9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AE1DDC-36D9-4DF2-9573-2B4257FCAA1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24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Mars lacks an intrinsic planetary magnetic field</a:t>
            </a:r>
          </a:p>
          <a:p>
            <a:pPr rtl="0" fontAlgn="ctr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induced currents create an induced magnetosphere</a:t>
            </a:r>
          </a:p>
          <a:p>
            <a:pPr rtl="0" fontAlgn="ctr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Solar wind flows directly onto the atmosphere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AE30-352B-4407-A4C6-79C10E61B5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5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AE30-352B-4407-A4C6-79C10E61B5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24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AE30-352B-4407-A4C6-79C10E61B5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76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AE30-352B-4407-A4C6-79C10E61B5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75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AE1DDC-36D9-4DF2-9573-2B4257FCAA1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24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AE30-352B-4407-A4C6-79C10E61B5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49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6450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65192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2033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134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92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2438" y="1279525"/>
            <a:ext cx="8229600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3" name="Rectangle 26"/>
          <p:cNvSpPr>
            <a:spLocks noChangeArrowheads="1"/>
          </p:cNvSpPr>
          <p:nvPr/>
        </p:nvSpPr>
        <p:spPr bwMode="auto">
          <a:xfrm>
            <a:off x="1371600" y="838200"/>
            <a:ext cx="6477000" cy="115888"/>
          </a:xfrm>
          <a:prstGeom prst="rect">
            <a:avLst/>
          </a:prstGeom>
          <a:solidFill>
            <a:srgbClr val="003994">
              <a:alpha val="98038"/>
            </a:srgbClr>
          </a:solidFill>
          <a:ln>
            <a:noFill/>
          </a:ln>
          <a:effectLst>
            <a:outerShdw dist="76200" dir="16200000" sy="-100000" rotWithShape="0">
              <a:srgbClr val="DDDDDD">
                <a:alpha val="96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5124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76200"/>
            <a:ext cx="624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5" name="Picture 2" descr="C:\Research\documents\misc\1200px-NASA_logo.sv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88359"/>
            <a:ext cx="890587" cy="73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Research\documents\misc\goddardlogo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2" y="210209"/>
            <a:ext cx="1158875" cy="49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05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22" r:id="rId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pitchFamily="-111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pitchFamily="-111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pitchFamily="-111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pitchFamily="-111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pitchFamily="-111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1pPr>
      <a:lvl2pPr marL="742950" indent="-285750" algn="l" rtl="0" eaLnBrk="0" fontAlgn="base" hangingPunct="0"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2pPr>
      <a:lvl3pPr marL="1143000" indent="-228600" algn="l" rtl="0" eaLnBrk="0" fontAlgn="base" hangingPunct="0">
        <a:spcBef>
          <a:spcPct val="1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3pPr>
      <a:lvl4pPr marL="1600200" indent="-228600" algn="l" rtl="0" eaLnBrk="0" fontAlgn="base" hangingPunct="0">
        <a:spcBef>
          <a:spcPct val="1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4pPr>
      <a:lvl5pPr marL="2057400" indent="-228600" algn="l" rtl="0" eaLnBrk="0" fontAlgn="base" hangingPunct="0">
        <a:spcBef>
          <a:spcPct val="1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5pPr>
      <a:lvl6pPr marL="2514600" indent="-228600" algn="l" rtl="0" fontAlgn="base">
        <a:spcBef>
          <a:spcPct val="1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1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1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1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880408"/>
            <a:ext cx="8610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Multi-point SmallSat 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Missions 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Mars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Jared Espley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Laboratory for Planetary Magnetospheres (695)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Goddard Space Flight Center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62" y="3698997"/>
            <a:ext cx="9144000" cy="3159003"/>
            <a:chOff x="5862" y="3698997"/>
            <a:chExt cx="9144000" cy="3159003"/>
          </a:xfrm>
        </p:grpSpPr>
        <p:pic>
          <p:nvPicPr>
            <p:cNvPr id="11" name="Picture 2" descr="Mars surface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42076" r="24489" b="21991"/>
            <a:stretch/>
          </p:blipFill>
          <p:spPr bwMode="auto">
            <a:xfrm>
              <a:off x="5862" y="3698997"/>
              <a:ext cx="9144000" cy="3159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 descr="C:\Research\documents\18 GSFC CubeSat Symposium\130708116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4275992"/>
              <a:ext cx="1142999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Research\documents\18 GSFC CubeSat Symposium\130708116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0068" y="4259873"/>
              <a:ext cx="1142999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4592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Multi-point terrestrial 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	MMS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Swarm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Cluster</a:t>
            </a:r>
            <a:endParaRPr lang="en-US" dirty="0"/>
          </a:p>
        </p:txBody>
      </p:sp>
      <p:pic>
        <p:nvPicPr>
          <p:cNvPr id="9218" name="Picture 2" descr="Image result for mms na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39715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upload.wikimedia.org/wikipedia/en/7/7b/Swarm_spacecraf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176221"/>
            <a:ext cx="31337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cluster e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24400"/>
            <a:ext cx="29051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169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391400" cy="685800"/>
          </a:xfrm>
        </p:spPr>
        <p:txBody>
          <a:bodyPr/>
          <a:lstStyle/>
          <a:p>
            <a:r>
              <a:rPr lang="en-US" dirty="0" smtClean="0"/>
              <a:t>Multi-point Mars mission concepts</a:t>
            </a:r>
            <a:endParaRPr lang="en-US" dirty="0"/>
          </a:p>
        </p:txBody>
      </p:sp>
      <p:pic>
        <p:nvPicPr>
          <p:cNvPr id="14338" name="Picture 2" descr="Mars-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69023"/>
            <a:ext cx="2247084" cy="224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88068"/>
            <a:ext cx="3810000" cy="171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14400" y="35168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MarsCat</a:t>
            </a:r>
            <a:r>
              <a:rPr lang="en-US" dirty="0" smtClean="0"/>
              <a:t>, Bering/U. Houston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20932" y="34406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MISEN, Lillis/UC-Berkeley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05200" y="6400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M4, Espley/GSFC</a:t>
            </a:r>
            <a:endParaRPr lang="en-US" dirty="0"/>
          </a:p>
        </p:txBody>
      </p:sp>
      <p:pic>
        <p:nvPicPr>
          <p:cNvPr id="20" name="Picture 2" descr="image00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"/>
          <a:stretch/>
        </p:blipFill>
        <p:spPr bwMode="auto">
          <a:xfrm>
            <a:off x="1840653" y="4691862"/>
            <a:ext cx="2502747" cy="178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image00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"/>
          <a:stretch/>
        </p:blipFill>
        <p:spPr bwMode="auto">
          <a:xfrm>
            <a:off x="4495800" y="4648200"/>
            <a:ext cx="2502747" cy="178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13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err="1" smtClean="0"/>
              <a:t>SmallSat</a:t>
            </a:r>
            <a:r>
              <a:rPr lang="en-US" dirty="0" smtClean="0"/>
              <a:t> instrument:</a:t>
            </a:r>
            <a:br>
              <a:rPr lang="en-US" dirty="0" smtClean="0"/>
            </a:br>
            <a:r>
              <a:rPr lang="en-US" dirty="0" smtClean="0"/>
              <a:t>GSFC mini-fluxgate magnetometer</a:t>
            </a:r>
            <a:endParaRPr lang="en-US" dirty="0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526978"/>
              </p:ext>
            </p:extLst>
          </p:nvPr>
        </p:nvGraphicFramePr>
        <p:xfrm>
          <a:off x="452438" y="1279525"/>
          <a:ext cx="8229600" cy="4678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5562"/>
                <a:gridCol w="2514600"/>
                <a:gridCol w="311943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Standard Mag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Mini-mag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Heritage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MAVEN,</a:t>
                      </a:r>
                      <a:r>
                        <a:rPr lang="en-US" baseline="0" dirty="0" smtClean="0"/>
                        <a:t> Juno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Polar Orbiting Geomagnetic Survey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Sensor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Fluxgate (1’’ </a:t>
                      </a:r>
                      <a:r>
                        <a:rPr lang="en-US" dirty="0" err="1" smtClean="0"/>
                        <a:t>ringcore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Fluxgate (5/8’’ </a:t>
                      </a:r>
                      <a:r>
                        <a:rPr lang="en-US" dirty="0" err="1" smtClean="0"/>
                        <a:t>ringcore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Sensor:</a:t>
                      </a:r>
                      <a:r>
                        <a:rPr lang="en-US" b="1" baseline="0" dirty="0" smtClean="0"/>
                        <a:t> Mass</a:t>
                      </a:r>
                    </a:p>
                    <a:p>
                      <a:r>
                        <a:rPr lang="en-US" b="1" dirty="0" smtClean="0"/>
                        <a:t>              Volume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400</a:t>
                      </a:r>
                      <a:r>
                        <a:rPr lang="en-US" baseline="0" dirty="0" smtClean="0"/>
                        <a:t> cm</a:t>
                      </a:r>
                      <a:r>
                        <a:rPr lang="en-US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60</a:t>
                      </a:r>
                      <a:r>
                        <a:rPr lang="en-US" baseline="0" dirty="0" smtClean="0"/>
                        <a:t> cm</a:t>
                      </a:r>
                      <a:r>
                        <a:rPr lang="en-US" baseline="30000" dirty="0" smtClean="0"/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Electronics: Mass</a:t>
                      </a:r>
                    </a:p>
                    <a:p>
                      <a:r>
                        <a:rPr lang="en-US" b="1" dirty="0" smtClean="0"/>
                        <a:t>                    Volume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700 g</a:t>
                      </a:r>
                    </a:p>
                    <a:p>
                      <a:pPr algn="ctr"/>
                      <a:r>
                        <a:rPr lang="en-US" dirty="0" smtClean="0"/>
                        <a:t>700</a:t>
                      </a:r>
                      <a:r>
                        <a:rPr lang="en-US" baseline="0" dirty="0" smtClean="0"/>
                        <a:t> cm</a:t>
                      </a:r>
                      <a:r>
                        <a:rPr lang="en-US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200</a:t>
                      </a:r>
                      <a:r>
                        <a:rPr lang="en-US" baseline="0" dirty="0" smtClean="0"/>
                        <a:t> cm</a:t>
                      </a:r>
                      <a:r>
                        <a:rPr lang="en-US" baseline="30000" dirty="0" smtClean="0"/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Power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~1W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1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Instrument Capability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~0.01 </a:t>
                      </a:r>
                      <a:r>
                        <a:rPr lang="en-US" dirty="0" err="1" smtClean="0"/>
                        <a:t>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~0.1 </a:t>
                      </a:r>
                      <a:r>
                        <a:rPr lang="en-US" dirty="0" err="1" smtClean="0"/>
                        <a:t>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5" descr="Image result for &quot;Juno magnetometer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39754"/>
            <a:ext cx="1407795" cy="10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Research\Mars Cubesat\IMG_20160511_125407917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54"/>
          <a:stretch/>
        </p:blipFill>
        <p:spPr bwMode="auto">
          <a:xfrm>
            <a:off x="6324600" y="1816418"/>
            <a:ext cx="1371600" cy="1079182"/>
          </a:xfrm>
          <a:prstGeom prst="rect">
            <a:avLst/>
          </a:prstGeom>
          <a:noFill/>
          <a:ln>
            <a:solidFill>
              <a:srgbClr val="00000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589152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Rideshares to Mars Orbit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Rideshare via Mars orbiter</a:t>
            </a:r>
          </a:p>
          <a:p>
            <a:r>
              <a:rPr lang="en-US" dirty="0" smtClean="0"/>
              <a:t>Rideshare via Mars lander</a:t>
            </a:r>
          </a:p>
          <a:p>
            <a:r>
              <a:rPr lang="en-US" dirty="0" smtClean="0"/>
              <a:t>Rideshare via Earth-bound orbiter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76200" y="2829223"/>
            <a:ext cx="3100013" cy="3715185"/>
            <a:chOff x="5813219" y="3131058"/>
            <a:chExt cx="3100013" cy="3715185"/>
          </a:xfrm>
        </p:grpSpPr>
        <p:pic>
          <p:nvPicPr>
            <p:cNvPr id="35" name="Picture 2" descr="C:\Research\documents\16 PSDS3 Mars Magnetosphere\cubesat_clipart_blac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1046" y="3131058"/>
              <a:ext cx="1233488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Arc 35"/>
            <p:cNvSpPr/>
            <p:nvPr/>
          </p:nvSpPr>
          <p:spPr>
            <a:xfrm>
              <a:off x="7010400" y="3886200"/>
              <a:ext cx="1396512" cy="1208107"/>
            </a:xfrm>
            <a:prstGeom prst="arc">
              <a:avLst>
                <a:gd name="adj1" fmla="val 18197943"/>
                <a:gd name="adj2" fmla="val 2823751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7" name="Picture 4" descr="Image result for cubesa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5819" y="3388451"/>
              <a:ext cx="365251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5" descr="C:\Research\documents\16 PSDS3 Mars Magnetosphere\cubesat_clipart_re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8598" y="3688080"/>
              <a:ext cx="366231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Oval 38"/>
            <p:cNvSpPr/>
            <p:nvPr/>
          </p:nvSpPr>
          <p:spPr>
            <a:xfrm>
              <a:off x="6858000" y="3962400"/>
              <a:ext cx="1219200" cy="1219200"/>
            </a:xfrm>
            <a:prstGeom prst="ellipse">
              <a:avLst/>
            </a:prstGeom>
            <a:solidFill>
              <a:srgbClr val="F79646">
                <a:lumMod val="75000"/>
              </a:srgbClr>
            </a:solidFill>
            <a:ln w="76200" cap="flat" cmpd="sng" algn="ctr">
              <a:solidFill>
                <a:srgbClr val="F79646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15215859">
              <a:off x="5790428" y="3637709"/>
              <a:ext cx="3126205" cy="3080624"/>
            </a:xfrm>
            <a:prstGeom prst="arc">
              <a:avLst>
                <a:gd name="adj1" fmla="val 15817230"/>
                <a:gd name="adj2" fmla="val 1538629"/>
              </a:avLst>
            </a:prstGeom>
            <a:noFill/>
            <a:ln w="9525" cap="flat" cmpd="sng" algn="ctr">
              <a:solidFill>
                <a:srgbClr val="00B0F0"/>
              </a:solidFill>
              <a:prstDash val="solid"/>
              <a:headEnd type="triangle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Arc 40"/>
            <p:cNvSpPr/>
            <p:nvPr/>
          </p:nvSpPr>
          <p:spPr>
            <a:xfrm rot="15215859">
              <a:off x="5919513" y="3852525"/>
              <a:ext cx="3126205" cy="2861232"/>
            </a:xfrm>
            <a:prstGeom prst="arc">
              <a:avLst>
                <a:gd name="adj1" fmla="val 16350388"/>
                <a:gd name="adj2" fmla="val 1130402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headEnd type="triangle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200400" y="3162816"/>
            <a:ext cx="3100013" cy="3457792"/>
            <a:chOff x="6048469" y="2438400"/>
            <a:chExt cx="3100013" cy="3457792"/>
          </a:xfrm>
        </p:grpSpPr>
        <p:pic>
          <p:nvPicPr>
            <p:cNvPr id="43" name="Picture 4" descr="Image result for r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69226">
              <a:off x="8142607" y="2557417"/>
              <a:ext cx="609600" cy="609600"/>
            </a:xfrm>
            <a:prstGeom prst="rect">
              <a:avLst/>
            </a:prstGeom>
            <a:noFill/>
            <a:ln>
              <a:solidFill>
                <a:sysClr val="windowText" lastClr="000000">
                  <a:lumMod val="95000"/>
                  <a:lumOff val="5000"/>
                </a:sys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Group 43"/>
            <p:cNvGrpSpPr/>
            <p:nvPr/>
          </p:nvGrpSpPr>
          <p:grpSpPr>
            <a:xfrm>
              <a:off x="6048469" y="2438400"/>
              <a:ext cx="3100013" cy="3457792"/>
              <a:chOff x="5813219" y="3388451"/>
              <a:chExt cx="3100013" cy="3457792"/>
            </a:xfrm>
          </p:grpSpPr>
          <p:pic>
            <p:nvPicPr>
              <p:cNvPr id="47" name="Picture 4" descr="Image result for cubesa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5819" y="3388451"/>
                <a:ext cx="365251" cy="274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5" descr="C:\Research\documents\16 PSDS3 Mars Magnetosphere\cubesat_clipart_red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48598" y="3688080"/>
                <a:ext cx="366231" cy="274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Oval 48"/>
              <p:cNvSpPr/>
              <p:nvPr/>
            </p:nvSpPr>
            <p:spPr>
              <a:xfrm>
                <a:off x="6858000" y="3962400"/>
                <a:ext cx="1219200" cy="1219200"/>
              </a:xfrm>
              <a:prstGeom prst="ellipse">
                <a:avLst/>
              </a:prstGeom>
              <a:solidFill>
                <a:srgbClr val="F79646">
                  <a:lumMod val="75000"/>
                </a:srgbClr>
              </a:solidFill>
              <a:ln w="76200" cap="flat" cmpd="sng" algn="ctr">
                <a:solidFill>
                  <a:srgbClr val="F79646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Arc 49"/>
              <p:cNvSpPr/>
              <p:nvPr/>
            </p:nvSpPr>
            <p:spPr>
              <a:xfrm rot="15215859">
                <a:off x="5790428" y="3637709"/>
                <a:ext cx="3126205" cy="3080624"/>
              </a:xfrm>
              <a:prstGeom prst="arc">
                <a:avLst>
                  <a:gd name="adj1" fmla="val 15817230"/>
                  <a:gd name="adj2" fmla="val 1538629"/>
                </a:avLst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headEnd type="triangle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Arc 50"/>
              <p:cNvSpPr/>
              <p:nvPr/>
            </p:nvSpPr>
            <p:spPr>
              <a:xfrm rot="15215859">
                <a:off x="5919513" y="3852525"/>
                <a:ext cx="3126205" cy="2861232"/>
              </a:xfrm>
              <a:prstGeom prst="arc">
                <a:avLst>
                  <a:gd name="adj1" fmla="val 16350388"/>
                  <a:gd name="adj2" fmla="val 1130402"/>
                </a:avLst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headEnd type="triangle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5" name="Down Arrow 44"/>
            <p:cNvSpPr/>
            <p:nvPr/>
          </p:nvSpPr>
          <p:spPr>
            <a:xfrm rot="2053218">
              <a:off x="7637092" y="3222995"/>
              <a:ext cx="598152" cy="540926"/>
            </a:xfrm>
            <a:prstGeom prst="down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Chord 45"/>
            <p:cNvSpPr/>
            <p:nvPr/>
          </p:nvSpPr>
          <p:spPr>
            <a:xfrm rot="18212190">
              <a:off x="8117923" y="2837979"/>
              <a:ext cx="267849" cy="607194"/>
            </a:xfrm>
            <a:prstGeom prst="chord">
              <a:avLst>
                <a:gd name="adj1" fmla="val 5321517"/>
                <a:gd name="adj2" fmla="val 16200000"/>
              </a:avLst>
            </a:prstGeom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987170" y="3010416"/>
            <a:ext cx="3156830" cy="3618984"/>
            <a:chOff x="5987170" y="2209800"/>
            <a:chExt cx="3156830" cy="3618984"/>
          </a:xfrm>
        </p:grpSpPr>
        <p:grpSp>
          <p:nvGrpSpPr>
            <p:cNvPr id="53" name="Group 52"/>
            <p:cNvGrpSpPr/>
            <p:nvPr/>
          </p:nvGrpSpPr>
          <p:grpSpPr>
            <a:xfrm>
              <a:off x="5987170" y="2209800"/>
              <a:ext cx="3156830" cy="3618984"/>
              <a:chOff x="4792588" y="2570373"/>
              <a:chExt cx="3156830" cy="3618984"/>
            </a:xfrm>
          </p:grpSpPr>
          <p:pic>
            <p:nvPicPr>
              <p:cNvPr id="55" name="Picture 10" descr="Image result for earth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9637" y="3429000"/>
                <a:ext cx="457200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C:\Research\documents\16 PSDS3 Mars Magnetosphere\cubesat_clipart_black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4837" y="2570373"/>
                <a:ext cx="1044581" cy="7824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4" descr="Image result for cubesa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5188" y="2731565"/>
                <a:ext cx="365251" cy="274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5" descr="C:\Research\documents\16 PSDS3 Mars Magnetosphere\cubesat_clipart_red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7967" y="3031194"/>
                <a:ext cx="366231" cy="274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Arc 58"/>
              <p:cNvSpPr/>
              <p:nvPr/>
            </p:nvSpPr>
            <p:spPr>
              <a:xfrm rot="15215859">
                <a:off x="4769797" y="2980823"/>
                <a:ext cx="3126205" cy="3080624"/>
              </a:xfrm>
              <a:prstGeom prst="arc">
                <a:avLst>
                  <a:gd name="adj1" fmla="val 15817230"/>
                  <a:gd name="adj2" fmla="val 1538629"/>
                </a:avLst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headEnd type="triangle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Arc 59"/>
              <p:cNvSpPr/>
              <p:nvPr/>
            </p:nvSpPr>
            <p:spPr>
              <a:xfrm rot="15215859">
                <a:off x="4898882" y="3195639"/>
                <a:ext cx="3126205" cy="2861232"/>
              </a:xfrm>
              <a:prstGeom prst="arc">
                <a:avLst>
                  <a:gd name="adj1" fmla="val 16350388"/>
                  <a:gd name="adj2" fmla="val 1130402"/>
                </a:avLst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headEnd type="triangle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08613" y="3513992"/>
                <a:ext cx="1219200" cy="1219200"/>
              </a:xfrm>
              <a:prstGeom prst="ellipse">
                <a:avLst/>
              </a:prstGeom>
              <a:solidFill>
                <a:srgbClr val="F79646">
                  <a:lumMod val="75000"/>
                </a:srgbClr>
              </a:solidFill>
              <a:ln w="76200" cap="flat" cmpd="sng" algn="ctr">
                <a:solidFill>
                  <a:srgbClr val="F79646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2" name="Straight Arrow Connector 61"/>
              <p:cNvCxnSpPr>
                <a:endCxn id="57" idx="3"/>
              </p:cNvCxnSpPr>
              <p:nvPr/>
            </p:nvCxnSpPr>
            <p:spPr>
              <a:xfrm flipH="1">
                <a:off x="6910439" y="2859933"/>
                <a:ext cx="278580" cy="8792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dash"/>
                <a:tailEnd type="arrow"/>
              </a:ln>
              <a:effectLst/>
            </p:spPr>
          </p:cxnSp>
          <p:cxnSp>
            <p:nvCxnSpPr>
              <p:cNvPr id="63" name="Straight Arrow Connector 62"/>
              <p:cNvCxnSpPr/>
              <p:nvPr/>
            </p:nvCxnSpPr>
            <p:spPr>
              <a:xfrm flipH="1">
                <a:off x="6910440" y="3245696"/>
                <a:ext cx="278579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dash"/>
                <a:tailEnd type="arrow"/>
              </a:ln>
              <a:effectLst/>
            </p:spPr>
          </p:cxnSp>
        </p:grpSp>
        <p:sp>
          <p:nvSpPr>
            <p:cNvPr id="54" name="Arc 53"/>
            <p:cNvSpPr/>
            <p:nvPr/>
          </p:nvSpPr>
          <p:spPr>
            <a:xfrm>
              <a:off x="7656528" y="2813204"/>
              <a:ext cx="1396512" cy="1208107"/>
            </a:xfrm>
            <a:prstGeom prst="arc">
              <a:avLst>
                <a:gd name="adj1" fmla="val 18197943"/>
                <a:gd name="adj2" fmla="val 2823751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94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Trajectory/Propulsion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4890135" cy="4479267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05400" y="1279525"/>
            <a:ext cx="3962400" cy="4816475"/>
          </a:xfrm>
        </p:spPr>
        <p:txBody>
          <a:bodyPr/>
          <a:lstStyle/>
          <a:p>
            <a:r>
              <a:rPr lang="en-US" dirty="0" smtClean="0"/>
              <a:t>Propulsion options:</a:t>
            </a:r>
          </a:p>
          <a:p>
            <a:pPr lvl="1"/>
            <a:r>
              <a:rPr lang="en-US" dirty="0" smtClean="0"/>
              <a:t>Solar electric prop (SEP)</a:t>
            </a:r>
          </a:p>
          <a:p>
            <a:pPr lvl="1"/>
            <a:r>
              <a:rPr lang="en-US" dirty="0" smtClean="0"/>
              <a:t>Green prop</a:t>
            </a:r>
          </a:p>
          <a:p>
            <a:pPr lvl="1"/>
            <a:r>
              <a:rPr lang="en-US" dirty="0" smtClean="0"/>
              <a:t>Chemical prop</a:t>
            </a:r>
          </a:p>
          <a:p>
            <a:r>
              <a:rPr lang="en-US" dirty="0" err="1" smtClean="0"/>
              <a:t>Tradespace</a:t>
            </a:r>
            <a:endParaRPr lang="en-US" dirty="0" smtClean="0"/>
          </a:p>
          <a:p>
            <a:pPr lvl="1"/>
            <a:r>
              <a:rPr lang="en-US" dirty="0" smtClean="0"/>
              <a:t>Flight times (&lt;3 years?)</a:t>
            </a:r>
          </a:p>
          <a:p>
            <a:pPr lvl="1"/>
            <a:r>
              <a:rPr lang="en-US" dirty="0" smtClean="0"/>
              <a:t>Technology Readiness Level (TRL)</a:t>
            </a:r>
          </a:p>
          <a:p>
            <a:pPr lvl="1"/>
            <a:r>
              <a:rPr lang="en-US" dirty="0" smtClean="0"/>
              <a:t>Total wet mass needed to deliver 20+ kg of dry mass</a:t>
            </a:r>
          </a:p>
          <a:p>
            <a:r>
              <a:rPr lang="en-US" dirty="0" smtClean="0"/>
              <a:t>Challenging but doable?</a:t>
            </a:r>
          </a:p>
          <a:p>
            <a:pPr lvl="1"/>
            <a:r>
              <a:rPr lang="en-US" dirty="0" smtClean="0"/>
              <a:t>Doable soon?</a:t>
            </a:r>
          </a:p>
        </p:txBody>
      </p:sp>
    </p:spTree>
    <p:extLst>
      <p:ext uri="{BB962C8B-B14F-4D97-AF65-F5344CB8AC3E}">
        <p14:creationId xmlns:p14="http://schemas.microsoft.com/office/powerpoint/2010/main" val="3675968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NASA Planetary Missions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5" y="3048000"/>
            <a:ext cx="73390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054" y="3272937"/>
            <a:ext cx="77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39562" y="327879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$50m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58762" y="327879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</a:t>
            </a:r>
            <a:r>
              <a:rPr lang="en-US" dirty="0" smtClean="0"/>
              <a:t>100m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82862" y="3272937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$500m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40162" y="327293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$1000m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2562" y="2438400"/>
            <a:ext cx="1307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TraditionalCubeSats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58562" y="2678668"/>
            <a:ext cx="13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SIMPLEx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78416" y="2715399"/>
            <a:ext cx="158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Discovery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11562" y="2721233"/>
            <a:ext cx="2089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Frontiers</a:t>
            </a:r>
            <a:endParaRPr lang="en-US" dirty="0"/>
          </a:p>
        </p:txBody>
      </p:sp>
      <p:sp>
        <p:nvSpPr>
          <p:cNvPr id="11" name="Oval 10"/>
          <p:cNvSpPr>
            <a:spLocks/>
          </p:cNvSpPr>
          <p:nvPr/>
        </p:nvSpPr>
        <p:spPr>
          <a:xfrm>
            <a:off x="4038600" y="2086680"/>
            <a:ext cx="1828800" cy="11546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727147" y="2487975"/>
            <a:ext cx="13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??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14600" y="3648131"/>
            <a:ext cx="286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Helio</a:t>
            </a:r>
            <a:r>
              <a:rPr lang="en-US" dirty="0" smtClean="0">
                <a:solidFill>
                  <a:srgbClr val="00B050"/>
                </a:solidFill>
              </a:rPr>
              <a:t>/Astro:    SMEX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50692" y="3669268"/>
            <a:ext cx="13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MIDEX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22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NASA Planetary Missions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5" y="3048000"/>
            <a:ext cx="73390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054" y="3272937"/>
            <a:ext cx="77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39562" y="327879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$50m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58762" y="327879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</a:t>
            </a:r>
            <a:r>
              <a:rPr lang="en-US" dirty="0" smtClean="0"/>
              <a:t>100m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82862" y="3272937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$500m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40162" y="327293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$1000m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2562" y="2438400"/>
            <a:ext cx="1307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TraditionalCubeSats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58562" y="2678668"/>
            <a:ext cx="13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SIMPLEx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78416" y="2715399"/>
            <a:ext cx="158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Discovery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11562" y="2721233"/>
            <a:ext cx="2089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Frontiers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44461" y="2438400"/>
            <a:ext cx="189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PSD SMEX/MIDEX?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5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ea typeface="ＭＳ Ｐゴシック" charset="-128"/>
              </a:rPr>
              <a:t>Take home message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279525"/>
            <a:ext cx="9144000" cy="4840288"/>
          </a:xfrm>
        </p:spPr>
        <p:txBody>
          <a:bodyPr/>
          <a:lstStyle/>
          <a:p>
            <a:r>
              <a:rPr lang="en-US" dirty="0" smtClean="0"/>
              <a:t>Multiple SmallSats in orbit at Mars can do great science</a:t>
            </a:r>
          </a:p>
          <a:p>
            <a:endParaRPr lang="en-US" dirty="0" smtClean="0"/>
          </a:p>
          <a:p>
            <a:r>
              <a:rPr lang="en-US" dirty="0" smtClean="0"/>
              <a:t>Specific science examples:</a:t>
            </a:r>
          </a:p>
          <a:p>
            <a:pPr lvl="1"/>
            <a:r>
              <a:rPr lang="en-US" dirty="0" smtClean="0"/>
              <a:t>Mars’ time variable hybrid magnetosphere and the implications for the evolution of atmospheres</a:t>
            </a:r>
          </a:p>
          <a:p>
            <a:pPr lvl="1"/>
            <a:r>
              <a:rPr lang="en-US" dirty="0" smtClean="0"/>
              <a:t>Geophysical history of the martian surface (e.g. did Mars ever have plate tectonics?)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These missions are challenging technically (e.g. propulsion) and financially</a:t>
            </a:r>
          </a:p>
          <a:p>
            <a:pPr lvl="1"/>
            <a:r>
              <a:rPr lang="en-US" dirty="0" smtClean="0"/>
              <a:t>But possible now or in the near future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1800" dirty="0" smtClean="0"/>
              <a:t>Contact: Jared.Espley@nasa.gov</a:t>
            </a:r>
          </a:p>
        </p:txBody>
      </p:sp>
    </p:spTree>
    <p:extLst>
      <p:ext uri="{BB962C8B-B14F-4D97-AF65-F5344CB8AC3E}">
        <p14:creationId xmlns:p14="http://schemas.microsoft.com/office/powerpoint/2010/main" val="1770551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87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ea typeface="ＭＳ Ｐゴシック" charset="-128"/>
              </a:rPr>
              <a:t>Take home message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279525"/>
            <a:ext cx="9144000" cy="4840288"/>
          </a:xfrm>
        </p:spPr>
        <p:txBody>
          <a:bodyPr/>
          <a:lstStyle/>
          <a:p>
            <a:r>
              <a:rPr lang="en-US" dirty="0" smtClean="0"/>
              <a:t>Multiple SmallSats in orbit at Mars can do great science</a:t>
            </a:r>
          </a:p>
          <a:p>
            <a:endParaRPr lang="en-US" dirty="0" smtClean="0"/>
          </a:p>
          <a:p>
            <a:r>
              <a:rPr lang="en-US" dirty="0" smtClean="0"/>
              <a:t>Specific science examples:</a:t>
            </a:r>
          </a:p>
          <a:p>
            <a:pPr lvl="1"/>
            <a:r>
              <a:rPr lang="en-US" dirty="0" smtClean="0"/>
              <a:t>Mars’ time variable hybrid magnetosphere and the implications for the evolution of atmospheres</a:t>
            </a:r>
          </a:p>
          <a:p>
            <a:pPr lvl="1"/>
            <a:r>
              <a:rPr lang="en-US" dirty="0" smtClean="0"/>
              <a:t>Geophysical history of the martian surface (e.g. did Mars ever have plate tectonics?)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These missions are challenging technically (e.g. propulsion) and financially</a:t>
            </a:r>
          </a:p>
          <a:p>
            <a:pPr lvl="1"/>
            <a:r>
              <a:rPr lang="en-US" dirty="0" smtClean="0"/>
              <a:t>But possible now or in the near future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1800" dirty="0" smtClean="0"/>
              <a:t>Contact: Jared.Espley@nasa.gov</a:t>
            </a:r>
          </a:p>
        </p:txBody>
      </p:sp>
    </p:spTree>
    <p:extLst>
      <p:ext uri="{BB962C8B-B14F-4D97-AF65-F5344CB8AC3E}">
        <p14:creationId xmlns:p14="http://schemas.microsoft.com/office/powerpoint/2010/main" val="2175765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Induced martian magnetosphere</a:t>
            </a:r>
            <a:endParaRPr lang="en-US" dirty="0"/>
          </a:p>
        </p:txBody>
      </p:sp>
      <p:pic>
        <p:nvPicPr>
          <p:cNvPr id="3074" name="Picture 2" descr="C:\Research\documents\18 GSFC CubeSat Symposium\Earth_Mars_Venus_Magnetospheres_600_E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253317" cy="579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801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 crustal magnetism</a:t>
            </a:r>
            <a:endParaRPr lang="en-US" dirty="0"/>
          </a:p>
        </p:txBody>
      </p:sp>
      <p:pic>
        <p:nvPicPr>
          <p:cNvPr id="6146" name="Picture 2" descr="C:\Research\documents\18 GSFC CubeSat Symposium\Connerney_The MAVEN Magnetic Field Investigation_SSR_2015_Figure1_Crustal_field_ma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5"/>
          <a:stretch/>
        </p:blipFill>
        <p:spPr bwMode="auto">
          <a:xfrm>
            <a:off x="0" y="1124095"/>
            <a:ext cx="9061153" cy="527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989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dirty="0" smtClean="0"/>
              <a:t>Solar wind erosion at Mars (&amp; exoplanets?)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72200"/>
            <a:ext cx="8229600" cy="6334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Warm &amp; wet -&gt; Cold &amp; dry</a:t>
            </a:r>
          </a:p>
        </p:txBody>
      </p:sp>
      <p:pic>
        <p:nvPicPr>
          <p:cNvPr id="4098" name="Picture 2" descr="C:\Research\documents\18 GSFC CubeSat Symposium\mars_landscape_dry_w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80187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688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391400" cy="685800"/>
          </a:xfrm>
        </p:spPr>
        <p:txBody>
          <a:bodyPr/>
          <a:lstStyle/>
          <a:p>
            <a:r>
              <a:rPr lang="en-US" dirty="0" smtClean="0"/>
              <a:t>Mars’ hybrid magnetosphere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8" y="6072187"/>
            <a:ext cx="8229600" cy="6334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 natural plasma physics laboratory</a:t>
            </a:r>
          </a:p>
        </p:txBody>
      </p:sp>
      <p:pic>
        <p:nvPicPr>
          <p:cNvPr id="9218" name="Picture 2" descr="C:\Research\documents\17 AGU Fall Planetary SmallSats\Fig-2-Schematic-of-the-solar-wind-interaction-with-Mars-from-Brain-et-al-2015-The.jp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599"/>
            <a:ext cx="5981727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5400000">
            <a:off x="6714437" y="5029200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Image:  D. Brain/LASP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14231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variable vs. spatially variable </a:t>
            </a:r>
            <a:endParaRPr lang="en-US" dirty="0"/>
          </a:p>
        </p:txBody>
      </p:sp>
      <p:pic>
        <p:nvPicPr>
          <p:cNvPr id="5123" name="Picture 3" descr="C:\Research\documents\18 GSFC CubeSat Symposium\150595107155692295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2" b="12477"/>
          <a:stretch/>
        </p:blipFill>
        <p:spPr bwMode="auto">
          <a:xfrm>
            <a:off x="0" y="1447800"/>
            <a:ext cx="913913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Research\documents\18 GSFC CubeSat Symposium\13070811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39" y="2777490"/>
            <a:ext cx="685800" cy="20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Research\documents\18 GSFC CubeSat Symposium\13070811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71750"/>
            <a:ext cx="685800" cy="20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788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variable vs. spatially variable </a:t>
            </a:r>
            <a:endParaRPr lang="en-US" dirty="0"/>
          </a:p>
        </p:txBody>
      </p:sp>
      <p:pic>
        <p:nvPicPr>
          <p:cNvPr id="5123" name="Picture 3" descr="C:\Research\documents\18 GSFC CubeSat Symposium\150595107155692295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2" b="12477"/>
          <a:stretch/>
        </p:blipFill>
        <p:spPr bwMode="auto">
          <a:xfrm>
            <a:off x="0" y="1447800"/>
            <a:ext cx="913913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Research\documents\18 GSFC CubeSat Symposium\13070811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39" y="2777490"/>
            <a:ext cx="685800" cy="20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Research\documents\18 GSFC CubeSat Symposium\13070811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71750"/>
            <a:ext cx="685800" cy="20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Research\documents\18 GSFC CubeSat Symposium\13070811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16" y="2674620"/>
            <a:ext cx="685800" cy="20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Research\documents\18 GSFC CubeSat Symposium\13070811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85464"/>
            <a:ext cx="685800" cy="20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161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086600" cy="685800"/>
          </a:xfrm>
        </p:spPr>
        <p:txBody>
          <a:bodyPr/>
          <a:lstStyle/>
          <a:p>
            <a:r>
              <a:rPr lang="en-US" dirty="0" smtClean="0"/>
              <a:t>Magnetic gradiometry:</a:t>
            </a:r>
            <a:br>
              <a:rPr lang="en-US" dirty="0" smtClean="0"/>
            </a:br>
            <a:r>
              <a:rPr lang="en-US" dirty="0" smtClean="0"/>
              <a:t> Higher spatial resolution crustal field maps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8600" y="1143000"/>
            <a:ext cx="5750169" cy="3329883"/>
            <a:chOff x="1447800" y="1905000"/>
            <a:chExt cx="5750169" cy="3329883"/>
          </a:xfrm>
        </p:grpSpPr>
        <p:pic>
          <p:nvPicPr>
            <p:cNvPr id="7170" name="Picture 2" descr="C:\Research\documents\18 GSFC CubeSat Symposium\Improved spatial resolution crustal field maping_Downward continued_Meridiana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538" b="54245"/>
            <a:stretch/>
          </p:blipFill>
          <p:spPr bwMode="auto">
            <a:xfrm>
              <a:off x="1447800" y="1905000"/>
              <a:ext cx="5750169" cy="2788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736" r="34364"/>
            <a:stretch/>
          </p:blipFill>
          <p:spPr bwMode="auto">
            <a:xfrm>
              <a:off x="1447800" y="4648200"/>
              <a:ext cx="5750169" cy="586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295400" y="56388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Did Mars have plate tectonics?</a:t>
            </a:r>
            <a:endParaRPr lang="en-US" sz="2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52665"/>
            <a:ext cx="3813042" cy="205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689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13252</TotalTime>
  <Words>440</Words>
  <Application>Microsoft Office PowerPoint</Application>
  <PresentationFormat>On-screen Show (4:3)</PresentationFormat>
  <Paragraphs>133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2_Default Design</vt:lpstr>
      <vt:lpstr>Custom Design</vt:lpstr>
      <vt:lpstr>PowerPoint Presentation</vt:lpstr>
      <vt:lpstr>Take home message</vt:lpstr>
      <vt:lpstr>Induced martian magnetosphere</vt:lpstr>
      <vt:lpstr>Mars crustal magnetism</vt:lpstr>
      <vt:lpstr>Solar wind erosion at Mars (&amp; exoplanets?)</vt:lpstr>
      <vt:lpstr>Mars’ hybrid magnetosphere</vt:lpstr>
      <vt:lpstr>Time variable vs. spatially variable </vt:lpstr>
      <vt:lpstr>Time variable vs. spatially variable </vt:lpstr>
      <vt:lpstr>Magnetic gradiometry:  Higher spatial resolution crustal field maps</vt:lpstr>
      <vt:lpstr>Multi-point terrestrial missions</vt:lpstr>
      <vt:lpstr>Multi-point Mars mission concepts</vt:lpstr>
      <vt:lpstr>Example SmallSat instrument: GSFC mini-fluxgate magnetometer</vt:lpstr>
      <vt:lpstr>Types of Rideshares to Mars Orbit</vt:lpstr>
      <vt:lpstr>Trajectory/Propulsion</vt:lpstr>
      <vt:lpstr>Classes of NASA Planetary Missions</vt:lpstr>
      <vt:lpstr>Classes of NASA Planetary Missions</vt:lpstr>
      <vt:lpstr>Take home message</vt:lpstr>
      <vt:lpstr>Extras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mystery of the missing martian atmosphere</dc:title>
  <dc:creator>Espley, Jared R. (GSFC-6950)</dc:creator>
  <cp:lastModifiedBy>Jared Espley</cp:lastModifiedBy>
  <cp:revision>97</cp:revision>
  <dcterms:created xsi:type="dcterms:W3CDTF">2006-08-16T00:00:00Z</dcterms:created>
  <dcterms:modified xsi:type="dcterms:W3CDTF">2018-08-15T21:17:34Z</dcterms:modified>
</cp:coreProperties>
</file>