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83" r:id="rId5"/>
    <p:sldId id="391" r:id="rId6"/>
    <p:sldId id="382" r:id="rId7"/>
    <p:sldId id="384" r:id="rId8"/>
    <p:sldId id="385" r:id="rId9"/>
    <p:sldId id="387" r:id="rId10"/>
    <p:sldId id="389" r:id="rId11"/>
    <p:sldId id="388" r:id="rId12"/>
    <p:sldId id="390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TVS" lastIdx="3" clrIdx="0"/>
  <p:cmAuthor id="1" name="Juhee Srivastava" initials="JS" lastIdx="1" clrIdx="1"/>
  <p:cmAuthor id="2" name="Kern, Nina [USA]" initials="KN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990"/>
    <a:srgbClr val="EAEFF7"/>
    <a:srgbClr val="DAD500"/>
    <a:srgbClr val="E7E200"/>
    <a:srgbClr val="FFFF66"/>
    <a:srgbClr val="9A0000"/>
    <a:srgbClr val="000099"/>
    <a:srgbClr val="019954"/>
    <a:srgbClr val="3A0074"/>
    <a:srgbClr val="D0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9" autoAdjust="0"/>
    <p:restoredTop sz="98566" autoAdjust="0"/>
  </p:normalViewPr>
  <p:slideViewPr>
    <p:cSldViewPr snapToGrid="0">
      <p:cViewPr>
        <p:scale>
          <a:sx n="80" d="100"/>
          <a:sy n="80" d="100"/>
        </p:scale>
        <p:origin x="976" y="312"/>
      </p:cViewPr>
      <p:guideLst>
        <p:guide orient="horz" pos="2160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55" y="-86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47" tIns="45824" rIns="91647" bIns="45824" rtlCol="0"/>
          <a:lstStyle>
            <a:lvl1pPr algn="l">
              <a:defRPr sz="1200"/>
            </a:lvl1pPr>
          </a:lstStyle>
          <a:p>
            <a:pPr lvl="0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PAR Template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92325"/>
            <a:ext cx="7010400" cy="610434"/>
          </a:xfrm>
          <a:prstGeom prst="rect">
            <a:avLst/>
          </a:prstGeom>
        </p:spPr>
        <p:txBody>
          <a:bodyPr vert="horz" lIns="91647" tIns="45824" rIns="91647" bIns="45824" rtlCol="0" anchor="b"/>
          <a:lstStyle>
            <a:lvl1pPr algn="l">
              <a:defRPr sz="1200"/>
            </a:lvl1pPr>
          </a:lstStyle>
          <a:p>
            <a:pPr>
              <a:tabLst>
                <a:tab pos="2749408" algn="ctr"/>
                <a:tab pos="5498817" algn="r"/>
              </a:tabLst>
              <a:defRPr/>
            </a:pPr>
            <a:r>
              <a:rPr lang="en-US" sz="8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Version 1.0 - 2011	                                             </a:t>
            </a:r>
            <a:r>
              <a:rPr lang="en-US" sz="8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For GSFC internal use only</a:t>
            </a:r>
            <a:endParaRPr lang="en-US" sz="800" cap="all" spc="301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tabLst>
                <a:tab pos="2749408" algn="ctr"/>
                <a:tab pos="5498817" algn="r"/>
              </a:tabLst>
              <a:defRPr/>
            </a:pPr>
            <a:r>
              <a:rPr lang="en-US" sz="800" spc="30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—</a:t>
            </a:r>
            <a:r>
              <a:rPr lang="en-US" sz="8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Please contact Bob Menrad (</a:t>
            </a:r>
            <a:r>
              <a:rPr lang="en-US" sz="800" u="sng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Robert.J.Menrad@nasa.g</a:t>
            </a:r>
            <a:r>
              <a:rPr lang="en-US" sz="8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) before distributing</a:t>
            </a:r>
            <a:r>
              <a:rPr lang="en-US" sz="800" spc="30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—</a:t>
            </a:r>
          </a:p>
          <a:p>
            <a:pPr algn="ctr">
              <a:tabLst>
                <a:tab pos="2749408" algn="ctr"/>
                <a:tab pos="5498817" algn="r"/>
              </a:tabLst>
              <a:defRPr/>
            </a:pPr>
            <a:endParaRPr lang="en-US" sz="800" cap="all" spc="301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05422" y="8692325"/>
            <a:ext cx="903386" cy="305217"/>
          </a:xfrm>
          <a:prstGeom prst="rect">
            <a:avLst/>
          </a:prstGeom>
        </p:spPr>
        <p:txBody>
          <a:bodyPr vert="horz" lIns="91647" tIns="45824" rIns="91647" bIns="45824" rtlCol="0" anchor="b"/>
          <a:lstStyle>
            <a:lvl1pPr algn="r">
              <a:defRPr sz="1200"/>
            </a:lvl1pPr>
          </a:lstStyle>
          <a:p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 TEMP-</a:t>
            </a:r>
            <a:fld id="{60178DAB-FAD4-B048-BEDA-B3DB8616FAEE}" type="slidenum"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43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848" tIns="46423" rIns="92848" bIns="464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848" tIns="46423" rIns="92848" bIns="46423" rtlCol="0"/>
          <a:lstStyle>
            <a:lvl1pPr algn="r">
              <a:defRPr sz="1200"/>
            </a:lvl1pPr>
          </a:lstStyle>
          <a:p>
            <a:fld id="{D32F43F3-B1C7-4EB1-9AD7-318ED0CDC60F}" type="datetimeFigureOut">
              <a:rPr lang="en-US" smtClean="0"/>
              <a:pPr/>
              <a:t>8/16/18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48" tIns="46423" rIns="92848" bIns="464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48" tIns="46423" rIns="92848" bIns="464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48" tIns="46423" rIns="92848" bIns="464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48" tIns="46423" rIns="92848" bIns="46423" rtlCol="0" anchor="b"/>
          <a:lstStyle>
            <a:lvl1pPr algn="r">
              <a:defRPr sz="1200"/>
            </a:lvl1pPr>
          </a:lstStyle>
          <a:p>
            <a:fld id="{4E13A5A1-748A-4F5F-8D53-2A1A484CCD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882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Waypoint is a parking orbit</a:t>
            </a:r>
          </a:p>
          <a:p>
            <a:r>
              <a:rPr lang="en-US" dirty="0"/>
              <a:t>67P is – JFC - not a new comet </a:t>
            </a:r>
          </a:p>
          <a:p>
            <a:r>
              <a:rPr lang="en-US" dirty="0"/>
              <a:t>Waypoints enable missions to NEW comets</a:t>
            </a:r>
          </a:p>
          <a:p>
            <a:r>
              <a:rPr lang="en-US" dirty="0"/>
              <a:t>Waypoints retire launch delay risk for low thrust </a:t>
            </a:r>
            <a:r>
              <a:rPr lang="en-US" dirty="0" err="1"/>
              <a:t>CubeSats</a:t>
            </a:r>
            <a:r>
              <a:rPr lang="en-US" dirty="0"/>
              <a:t> to periodic comets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E5520-992C-224D-92F9-7D4A5CAC7EE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4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Waypoint is a parking orbit</a:t>
            </a:r>
          </a:p>
          <a:p>
            <a:r>
              <a:rPr lang="en-US" dirty="0"/>
              <a:t>67P is – JFC - not a new comet </a:t>
            </a:r>
          </a:p>
          <a:p>
            <a:r>
              <a:rPr lang="en-US" dirty="0"/>
              <a:t>Waypoints enable missions to NEW comets</a:t>
            </a:r>
          </a:p>
          <a:p>
            <a:r>
              <a:rPr lang="en-US" dirty="0"/>
              <a:t>Waypoints retire launch delay risk for low thrust </a:t>
            </a:r>
            <a:r>
              <a:rPr lang="en-US" dirty="0" err="1"/>
              <a:t>CubeSats</a:t>
            </a:r>
            <a:r>
              <a:rPr lang="en-US" dirty="0"/>
              <a:t> to periodic comets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E5520-992C-224D-92F9-7D4A5CAC7EE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0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 2-12 µm generally requires dual focal planes.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E5520-992C-224D-92F9-7D4A5CAC7EE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2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84950"/>
            <a:ext cx="2133600" cy="196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June 2018 PAR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84950"/>
            <a:ext cx="2895600" cy="196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-- Competition Sensitive --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569075"/>
            <a:ext cx="2133600" cy="212725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0D1B106-9B78-43E7-9216-5A30474DFC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>
            <a:off x="914400" y="771525"/>
            <a:ext cx="7616825" cy="635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Line 43"/>
          <p:cNvSpPr>
            <a:spLocks noChangeShapeType="1"/>
          </p:cNvSpPr>
          <p:nvPr userDrawn="1"/>
        </p:nvSpPr>
        <p:spPr bwMode="auto">
          <a:xfrm>
            <a:off x="914400" y="6564313"/>
            <a:ext cx="7632700" cy="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850188"/>
          </a:xfrm>
          <a:prstGeom prst="rect">
            <a:avLst/>
          </a:prstGeom>
          <a:solidFill>
            <a:srgbClr val="E6E5EC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21" name="Group 66"/>
          <p:cNvGraphicFramePr>
            <a:graphicFrameLocks noGrp="1"/>
          </p:cNvGraphicFramePr>
          <p:nvPr userDrawn="1">
            <p:extLst/>
          </p:nvPr>
        </p:nvGraphicFramePr>
        <p:xfrm>
          <a:off x="0" y="671151"/>
          <a:ext cx="9144000" cy="137160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1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 descr="Screen Shot 2015-02-10 at 5.07.57 AM.png"/>
          <p:cNvPicPr>
            <a:picLocks noChangeAspect="1"/>
          </p:cNvPicPr>
          <p:nvPr userDrawn="1"/>
        </p:nvPicPr>
        <p:blipFill>
          <a:blip r:embed="rId2">
            <a:lum bright="-25000"/>
          </a:blip>
          <a:stretch>
            <a:fillRect/>
          </a:stretch>
        </p:blipFill>
        <p:spPr>
          <a:xfrm flipH="1">
            <a:off x="3491821" y="47254"/>
            <a:ext cx="4747888" cy="601845"/>
          </a:xfrm>
          <a:prstGeom prst="rect">
            <a:avLst/>
          </a:prstGeom>
        </p:spPr>
      </p:pic>
      <p:pic>
        <p:nvPicPr>
          <p:cNvPr id="8" name="Picture 7" descr="Screen Shot 2015-02-10 at 5.07.36 AM.png"/>
          <p:cNvPicPr>
            <a:picLocks noChangeAspect="1"/>
          </p:cNvPicPr>
          <p:nvPr userDrawn="1"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832016" y="47254"/>
            <a:ext cx="3677940" cy="601845"/>
          </a:xfrm>
          <a:prstGeom prst="rect">
            <a:avLst/>
          </a:prstGeom>
        </p:spPr>
      </p:pic>
      <p:pic>
        <p:nvPicPr>
          <p:cNvPr id="9" name="Picture 8" descr="1418475018comet-67P.jp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0668" y="-41488"/>
            <a:ext cx="992503" cy="827086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979662" y="-14292"/>
            <a:ext cx="5975784" cy="6318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90000"/>
              </a:srgbClr>
            </a:outerShdw>
          </a:effectLst>
          <a:extLs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Primitive Object Volatile Explorer (PrOVE)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 flipV="1">
            <a:off x="11074244" y="3846024"/>
            <a:ext cx="41230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 flipV="1">
            <a:off x="10890207" y="4155439"/>
            <a:ext cx="33635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66B480-5D51-E047-865A-F535F8CA4B93}"/>
              </a:ext>
            </a:extLst>
          </p:cNvPr>
          <p:cNvSpPr txBox="1"/>
          <p:nvPr userDrawn="1"/>
        </p:nvSpPr>
        <p:spPr>
          <a:xfrm>
            <a:off x="8770886" y="6622288"/>
            <a:ext cx="394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9C2488C-0FFF-664A-9B85-725F51DF7994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0681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84950"/>
            <a:ext cx="2133600" cy="196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June 2018 PAR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84950"/>
            <a:ext cx="2895600" cy="196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-- Competition Sensitive --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B106-9B78-43E7-9216-5A30474DFC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Line 43"/>
          <p:cNvSpPr>
            <a:spLocks noChangeShapeType="1"/>
          </p:cNvSpPr>
          <p:nvPr userDrawn="1"/>
        </p:nvSpPr>
        <p:spPr bwMode="auto">
          <a:xfrm>
            <a:off x="914400" y="6564313"/>
            <a:ext cx="7632700" cy="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>
            <a:off x="914400" y="771525"/>
            <a:ext cx="7616825" cy="635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84950"/>
            <a:ext cx="2133600" cy="196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June 2018 PAR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84950"/>
            <a:ext cx="2895600" cy="196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-- Competition Sensitive --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B106-9B78-43E7-9216-5A30474DFC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>
            <a:off x="914400" y="771525"/>
            <a:ext cx="7616825" cy="635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Line 43"/>
          <p:cNvSpPr>
            <a:spLocks noChangeShapeType="1"/>
          </p:cNvSpPr>
          <p:nvPr userDrawn="1"/>
        </p:nvSpPr>
        <p:spPr bwMode="auto">
          <a:xfrm>
            <a:off x="914400" y="6564313"/>
            <a:ext cx="7632700" cy="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84950"/>
            <a:ext cx="2133600" cy="196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June 2018 PAR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84950"/>
            <a:ext cx="2895600" cy="196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-- Competition Sensitive --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B106-9B78-43E7-9216-5A30474DFC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Line 43"/>
          <p:cNvSpPr>
            <a:spLocks noChangeShapeType="1"/>
          </p:cNvSpPr>
          <p:nvPr userDrawn="1"/>
        </p:nvSpPr>
        <p:spPr bwMode="auto">
          <a:xfrm>
            <a:off x="914400" y="6564313"/>
            <a:ext cx="7632700" cy="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914400" y="771525"/>
            <a:ext cx="7616825" cy="635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84950"/>
            <a:ext cx="2133600" cy="196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June 2018 PAR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84950"/>
            <a:ext cx="2895600" cy="196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-- Competition Sensitive --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B106-9B78-43E7-9216-5A30474DFC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Line 43"/>
          <p:cNvSpPr>
            <a:spLocks noChangeShapeType="1"/>
          </p:cNvSpPr>
          <p:nvPr userDrawn="1"/>
        </p:nvSpPr>
        <p:spPr bwMode="auto">
          <a:xfrm>
            <a:off x="914400" y="6564313"/>
            <a:ext cx="7632700" cy="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Line 5"/>
          <p:cNvSpPr>
            <a:spLocks noChangeShapeType="1"/>
          </p:cNvSpPr>
          <p:nvPr userDrawn="1"/>
        </p:nvSpPr>
        <p:spPr bwMode="auto">
          <a:xfrm>
            <a:off x="914400" y="771525"/>
            <a:ext cx="7616825" cy="635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84950"/>
            <a:ext cx="2133600" cy="196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June 2018 PAR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84950"/>
            <a:ext cx="2895600" cy="196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-- Competition Sensitive --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B106-9B78-43E7-9216-5A30474DFC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Line 43"/>
          <p:cNvSpPr>
            <a:spLocks noChangeShapeType="1"/>
          </p:cNvSpPr>
          <p:nvPr userDrawn="1"/>
        </p:nvSpPr>
        <p:spPr bwMode="auto">
          <a:xfrm>
            <a:off x="914400" y="6564313"/>
            <a:ext cx="7632700" cy="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914400" y="771525"/>
            <a:ext cx="7616825" cy="635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84950"/>
            <a:ext cx="2133600" cy="196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June 2018 PAR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84950"/>
            <a:ext cx="2895600" cy="196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-- Competition Sensitive --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B106-9B78-43E7-9216-5A30474DFC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83017"/>
            <a:ext cx="2133600" cy="196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June 2018 PAR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84950"/>
            <a:ext cx="2895600" cy="196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-- Competition Sensitive --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B106-9B78-43E7-9216-5A30474DFC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Line 43"/>
          <p:cNvSpPr>
            <a:spLocks noChangeShapeType="1"/>
          </p:cNvSpPr>
          <p:nvPr userDrawn="1"/>
        </p:nvSpPr>
        <p:spPr bwMode="auto">
          <a:xfrm>
            <a:off x="914400" y="6564313"/>
            <a:ext cx="7632700" cy="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84950"/>
            <a:ext cx="2133600" cy="196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June 2018 PAR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84950"/>
            <a:ext cx="2895600" cy="196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-- Competition Sensitive --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B106-9B78-43E7-9216-5A30474DFC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914400" y="755650"/>
            <a:ext cx="7616825" cy="635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Line 43"/>
          <p:cNvSpPr>
            <a:spLocks noChangeShapeType="1"/>
          </p:cNvSpPr>
          <p:nvPr userDrawn="1"/>
        </p:nvSpPr>
        <p:spPr bwMode="auto">
          <a:xfrm>
            <a:off x="914400" y="6564313"/>
            <a:ext cx="7632700" cy="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54766"/>
            <a:ext cx="8229600" cy="5271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69075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0D7058A-810B-4EBD-8FDF-04ECCAA20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Line 43"/>
          <p:cNvSpPr>
            <a:spLocks noChangeShapeType="1"/>
          </p:cNvSpPr>
          <p:nvPr userDrawn="1"/>
        </p:nvSpPr>
        <p:spPr bwMode="auto">
          <a:xfrm>
            <a:off x="914400" y="6564313"/>
            <a:ext cx="7632700" cy="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-- Competition Sensitive --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2018 PAR 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72605" y="114301"/>
            <a:ext cx="58368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0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00499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499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499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499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499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499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611FB5-3A41-D94B-8B37-2998E1B53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57" y="1468775"/>
            <a:ext cx="5165682" cy="5165682"/>
          </a:xfrm>
          <a:prstGeom prst="rect">
            <a:avLst/>
          </a:prstGeom>
        </p:spPr>
      </p:pic>
      <p:grpSp>
        <p:nvGrpSpPr>
          <p:cNvPr id="2" name="Group 8"/>
          <p:cNvGrpSpPr/>
          <p:nvPr/>
        </p:nvGrpSpPr>
        <p:grpSpPr>
          <a:xfrm>
            <a:off x="245133" y="819627"/>
            <a:ext cx="8671897" cy="5814830"/>
            <a:chOff x="245133" y="819627"/>
            <a:chExt cx="8671897" cy="5814830"/>
          </a:xfrm>
        </p:grpSpPr>
        <p:sp>
          <p:nvSpPr>
            <p:cNvPr id="5" name="TextBox 4"/>
            <p:cNvSpPr txBox="1"/>
            <p:nvPr/>
          </p:nvSpPr>
          <p:spPr>
            <a:xfrm>
              <a:off x="5559918" y="1293628"/>
              <a:ext cx="3350636" cy="230832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01771" y="3589761"/>
              <a:ext cx="3504875" cy="30446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01771" y="1471256"/>
              <a:ext cx="3515259" cy="4770537"/>
            </a:xfrm>
            <a:prstGeom prst="rect">
              <a:avLst/>
            </a:prstGeom>
            <a:solidFill>
              <a:schemeClr val="tx1"/>
            </a:solidFill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</a:rPr>
                <a:t>•</a:t>
              </a:r>
              <a:r>
                <a:rPr lang="en-US" sz="1600" dirty="0">
                  <a:solidFill>
                    <a:schemeClr val="bg1"/>
                  </a:solidFill>
                </a:rPr>
                <a:t> A </a:t>
              </a:r>
              <a:r>
                <a:rPr lang="en-US" sz="1600" b="1" dirty="0">
                  <a:solidFill>
                    <a:schemeClr val="bg1"/>
                  </a:solidFill>
                </a:rPr>
                <a:t>new</a:t>
              </a:r>
              <a:r>
                <a:rPr lang="en-US" sz="1600" dirty="0">
                  <a:solidFill>
                    <a:schemeClr val="bg1"/>
                  </a:solidFill>
                </a:rPr>
                <a:t> or long period comet flyby will yield unprecedented science. </a:t>
              </a:r>
            </a:p>
            <a:p>
              <a:pPr indent="231775"/>
              <a:r>
                <a:rPr lang="en-US" sz="1600" dirty="0">
                  <a:solidFill>
                    <a:schemeClr val="bg1"/>
                  </a:solidFill>
                </a:rPr>
                <a:t>- New comet missions: limited time to develop/launch a spacecraft after discovery.</a:t>
              </a:r>
            </a:p>
            <a:p>
              <a:pPr indent="231775"/>
              <a:r>
                <a:rPr lang="en-US" sz="1600" dirty="0">
                  <a:solidFill>
                    <a:schemeClr val="bg1"/>
                  </a:solidFill>
                </a:rPr>
                <a:t>- Periodic comet missions: potentially involves mission risk with launch platform delays.</a:t>
              </a:r>
            </a:p>
            <a:p>
              <a:pPr indent="120650"/>
              <a:endParaRPr lang="en-US" sz="1600" dirty="0">
                <a:solidFill>
                  <a:schemeClr val="bg1"/>
                </a:solidFill>
              </a:endParaRPr>
            </a:p>
            <a:p>
              <a:r>
                <a:rPr lang="en-US" sz="1600" dirty="0">
                  <a:solidFill>
                    <a:srgbClr val="00B0F0"/>
                  </a:solidFill>
                </a:rPr>
                <a:t>•</a:t>
              </a:r>
              <a:r>
                <a:rPr lang="en-US" sz="1600" dirty="0">
                  <a:solidFill>
                    <a:schemeClr val="bg1"/>
                  </a:solidFill>
                </a:rPr>
                <a:t> Solution: Waypoints in space. </a:t>
              </a:r>
            </a:p>
            <a:p>
              <a:endParaRPr lang="en-US" sz="1600" dirty="0">
                <a:solidFill>
                  <a:schemeClr val="bg1"/>
                </a:solidFill>
              </a:endParaRPr>
            </a:p>
            <a:p>
              <a:r>
                <a:rPr lang="en-US" sz="1600" dirty="0">
                  <a:solidFill>
                    <a:srgbClr val="00B0F0"/>
                  </a:solidFill>
                </a:rPr>
                <a:t>•</a:t>
              </a:r>
              <a:r>
                <a:rPr lang="en-US" sz="1600" dirty="0">
                  <a:solidFill>
                    <a:schemeClr val="bg1"/>
                  </a:solidFill>
                </a:rPr>
                <a:t> CubeSats/SmallSats are a cost efficient pathway for parking a spacecraft pending a new comet.</a:t>
              </a:r>
            </a:p>
            <a:p>
              <a:endParaRPr lang="en-US" sz="1600" dirty="0">
                <a:solidFill>
                  <a:schemeClr val="bg1"/>
                </a:solidFill>
              </a:endParaRPr>
            </a:p>
            <a:p>
              <a:r>
                <a:rPr lang="en-US" sz="1600" i="1" dirty="0">
                  <a:solidFill>
                    <a:srgbClr val="00B0F0"/>
                  </a:solidFill>
                </a:rPr>
                <a:t>•</a:t>
              </a:r>
              <a:r>
                <a:rPr lang="en-US" sz="1600" i="1" dirty="0">
                  <a:solidFill>
                    <a:schemeClr val="bg1"/>
                  </a:solidFill>
                </a:rPr>
                <a:t> PrOVE</a:t>
              </a:r>
              <a:r>
                <a:rPr lang="en-US" sz="1600" dirty="0">
                  <a:solidFill>
                    <a:schemeClr val="bg1"/>
                  </a:solidFill>
                </a:rPr>
                <a:t> payload goal is to acquire 8-m spatial resolution images of nucleus, volatile inventory and temperatures of a </a:t>
              </a:r>
              <a:r>
                <a:rPr lang="en-US" sz="1600" b="1" dirty="0">
                  <a:solidFill>
                    <a:schemeClr val="bg1"/>
                  </a:solidFill>
                </a:rPr>
                <a:t>new</a:t>
              </a:r>
              <a:r>
                <a:rPr lang="en-US" sz="1600" dirty="0">
                  <a:solidFill>
                    <a:schemeClr val="bg1"/>
                  </a:solidFill>
                </a:rPr>
                <a:t> or periodic comet.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5133" y="819627"/>
              <a:ext cx="8667590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Primitive Object Volatile Explorer (PrOVE) – Waypoints and Opportunistic Deep Space Missions to Comets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A5339EA-0605-854A-82EA-5932E02B0CB4}"/>
              </a:ext>
            </a:extLst>
          </p:cNvPr>
          <p:cNvSpPr txBox="1"/>
          <p:nvPr/>
        </p:nvSpPr>
        <p:spPr>
          <a:xfrm>
            <a:off x="6526382" y="1085482"/>
            <a:ext cx="1404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1387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D4372A-E60D-C547-A135-EE695706AE9F}"/>
              </a:ext>
            </a:extLst>
          </p:cNvPr>
          <p:cNvSpPr/>
          <p:nvPr/>
        </p:nvSpPr>
        <p:spPr>
          <a:xfrm>
            <a:off x="323850" y="1547238"/>
            <a:ext cx="289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Tilak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Hewagama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Bauer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Feaga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Livengood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Jessica Sunshine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7B1B6E-DE6D-2B4F-81C7-B3E1E6226089}"/>
              </a:ext>
            </a:extLst>
          </p:cNvPr>
          <p:cNvSpPr/>
          <p:nvPr/>
        </p:nvSpPr>
        <p:spPr>
          <a:xfrm>
            <a:off x="3411443" y="1547238"/>
            <a:ext cx="23349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GSFC &amp; WFF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Shahid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Aslam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Folta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Hudeck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Terry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Hurford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Kyle Hughes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Donald Jennings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Michael Mumma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Nixon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Geronimo Villanueva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43BE02-632C-5F47-BCA3-06B08DCFD7F1}"/>
              </a:ext>
            </a:extLst>
          </p:cNvPr>
          <p:cNvSpPr/>
          <p:nvPr/>
        </p:nvSpPr>
        <p:spPr>
          <a:xfrm>
            <a:off x="5635432" y="5373208"/>
            <a:ext cx="3271157" cy="657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Catholic University of America</a:t>
            </a:r>
          </a:p>
          <a:p>
            <a:pPr algn="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Nicolas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Gorius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7EDA35-D839-E54C-9C98-98A44EF037F0}"/>
              </a:ext>
            </a:extLst>
          </p:cNvPr>
          <p:cNvSpPr/>
          <p:nvPr/>
        </p:nvSpPr>
        <p:spPr>
          <a:xfrm>
            <a:off x="3659188" y="536645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JPL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Pamela Clark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A870D7-12AA-DF49-BF0B-B5EBB10CA83C}"/>
              </a:ext>
            </a:extLst>
          </p:cNvPr>
          <p:cNvSpPr/>
          <p:nvPr/>
        </p:nvSpPr>
        <p:spPr>
          <a:xfrm>
            <a:off x="323850" y="5343193"/>
            <a:ext cx="2330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York University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Michael Daly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2C8C38-1E98-314C-BC29-0BC13D9034FF}"/>
              </a:ext>
            </a:extLst>
          </p:cNvPr>
          <p:cNvSpPr/>
          <p:nvPr/>
        </p:nvSpPr>
        <p:spPr>
          <a:xfrm>
            <a:off x="5880360" y="1547238"/>
            <a:ext cx="3026229" cy="948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Morehead State University</a:t>
            </a:r>
          </a:p>
          <a:p>
            <a:pPr algn="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Malphrus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Kevin Brown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52FB55-3495-3F46-A7E8-14C408255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903581"/>
            <a:ext cx="707347" cy="6582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A109A5-6DE0-1347-A9D7-46B907E2B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443" y="865180"/>
            <a:ext cx="1488718" cy="658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3DB3AD-ED88-CA46-9F32-613D9A6BE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454" y="917359"/>
            <a:ext cx="701867" cy="658800"/>
          </a:xfrm>
          <a:prstGeom prst="rect">
            <a:avLst/>
          </a:prstGeom>
        </p:spPr>
      </p:pic>
      <p:pic>
        <p:nvPicPr>
          <p:cNvPr id="15" name="Picture 14" descr="yorku-logo-rgb-240-122.jpg">
            <a:extLst>
              <a:ext uri="{FF2B5EF4-FFF2-40B4-BE49-F238E27FC236}">
                <a16:creationId xmlns:a16="http://schemas.microsoft.com/office/drawing/2014/main" id="{95077062-145B-8945-AB4F-14114C133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5" y="4711821"/>
            <a:ext cx="1512000" cy="65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995427-49E6-E742-A35A-9A97375A20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3768" y="4684392"/>
            <a:ext cx="1052984" cy="65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580E77-1C9C-BE4E-988A-18B9ECC530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0517" y="4711821"/>
            <a:ext cx="510276" cy="65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30A6F7-433B-FE4B-9968-884149F3D0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19" y="829705"/>
            <a:ext cx="640833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2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4C81FDE-8F0C-B84F-B26A-BDFB487C6F54}"/>
              </a:ext>
            </a:extLst>
          </p:cNvPr>
          <p:cNvSpPr/>
          <p:nvPr/>
        </p:nvSpPr>
        <p:spPr>
          <a:xfrm>
            <a:off x="0" y="1465958"/>
            <a:ext cx="9143999" cy="50397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819627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Background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EDA49E-9D4B-A145-8756-AD4EA3F263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43" y="1740529"/>
            <a:ext cx="3517405" cy="1673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1C7083-A0AE-634A-BCDB-BC9180C9E5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608" y="3753660"/>
            <a:ext cx="3506240" cy="23067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BAC82C1-B41E-0B46-B825-14A00F0A7FD1}"/>
              </a:ext>
            </a:extLst>
          </p:cNvPr>
          <p:cNvSpPr/>
          <p:nvPr/>
        </p:nvSpPr>
        <p:spPr>
          <a:xfrm>
            <a:off x="267428" y="1755521"/>
            <a:ext cx="4806923" cy="4231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188" lvl="0" indent="-103188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Calibri" panose="020F0502020204030204" pitchFamily="34" charset="0"/>
                <a:cs typeface="Iskoola Pota" panose="020B0502040204020203" pitchFamily="34" charset="77"/>
              </a:rPr>
              <a:t>Images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Iskoola Pota" panose="020B0502040204020203" pitchFamily="34" charset="77"/>
              </a:rPr>
              <a:t> the nucleus of a new comet to investigate whether it formed by accreting discrete </a:t>
            </a:r>
            <a:r>
              <a:rPr lang="en-US" sz="1400" dirty="0" err="1">
                <a:solidFill>
                  <a:schemeClr val="bg1"/>
                </a:solidFill>
                <a:ea typeface="Calibri" panose="020F0502020204030204" pitchFamily="34" charset="0"/>
                <a:cs typeface="Iskoola Pota" panose="020B0502040204020203" pitchFamily="34" charset="77"/>
              </a:rPr>
              <a:t>cometesimals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Iskoola Pota" panose="020B0502040204020203" pitchFamily="34" charset="77"/>
              </a:rPr>
              <a:t> and, if so, how they came together;</a:t>
            </a:r>
          </a:p>
          <a:p>
            <a:pPr marL="103188" lvl="0" indent="-103188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Calibri" panose="020F0502020204030204" pitchFamily="34" charset="0"/>
                <a:cs typeface="Iskoola Pota" panose="020B0502040204020203" pitchFamily="34" charset="77"/>
              </a:rPr>
              <a:t>Explores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Iskoola Pota" panose="020B0502040204020203" pitchFamily="34" charset="77"/>
              </a:rPr>
              <a:t> the inventory and distribution of volatiles across the nucleus;</a:t>
            </a:r>
          </a:p>
          <a:p>
            <a:pPr marL="103188" lvl="0" indent="-103188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Calibri" panose="020F0502020204030204" pitchFamily="34" charset="0"/>
                <a:cs typeface="Iskoola Pota" panose="020B0502040204020203" pitchFamily="34" charset="77"/>
              </a:rPr>
              <a:t>Investigates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Iskoola Pota" panose="020B0502040204020203" pitchFamily="34" charset="77"/>
              </a:rPr>
              <a:t> the surface albedo at a fundamental level to reveal if it is an unevolved nucleus darker or brighter than periodic comets;</a:t>
            </a:r>
          </a:p>
          <a:p>
            <a:pPr marL="103188" lvl="0" indent="-103188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Calibri" panose="020F0502020204030204" pitchFamily="34" charset="0"/>
                <a:cs typeface="Iskoola Pota" panose="020B0502040204020203" pitchFamily="34" charset="77"/>
              </a:rPr>
              <a:t>Determines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Iskoola Pota" panose="020B0502040204020203" pitchFamily="34" charset="77"/>
              </a:rPr>
              <a:t> the impact history of an outer Solar System object through the cratering record on its surface;</a:t>
            </a:r>
          </a:p>
          <a:p>
            <a:pPr marL="103188" lvl="0" indent="-103188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Calibri" panose="020F0502020204030204" pitchFamily="34" charset="0"/>
                <a:cs typeface="Iskoola Pota" panose="020B0502040204020203" pitchFamily="34" charset="77"/>
              </a:rPr>
              <a:t>Examines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Iskoola Pota" panose="020B0502040204020203" pitchFamily="34" charset="77"/>
              </a:rPr>
              <a:t> layering by imaging the structure within its impact craters at high resolution;</a:t>
            </a:r>
          </a:p>
          <a:p>
            <a:pPr marL="103188" lvl="0" indent="-103188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Calibri" panose="020F0502020204030204" pitchFamily="34" charset="0"/>
                <a:cs typeface="Iskoola Pota" panose="020B0502040204020203" pitchFamily="34" charset="77"/>
              </a:rPr>
              <a:t>Investigates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Iskoola Pota" panose="020B0502040204020203" pitchFamily="34" charset="77"/>
              </a:rPr>
              <a:t> features unique to comets due to sublimation by imaging the structure of a surface in its first perihelion passage;</a:t>
            </a:r>
          </a:p>
          <a:p>
            <a:pPr marL="103188" lvl="0" indent="-103188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a typeface="Calibri" panose="020F0502020204030204" pitchFamily="34" charset="0"/>
                <a:cs typeface="Iskoola Pota" panose="020B0502040204020203" pitchFamily="34" charset="77"/>
              </a:rPr>
              <a:t>Bookends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Iskoola Pota" panose="020B0502040204020203" pitchFamily="34" charset="77"/>
              </a:rPr>
              <a:t> the population of comets, from the highly evolved short-period comets visited by earlier missions to the new OCC that will be visited for the first time by </a:t>
            </a:r>
            <a:r>
              <a:rPr lang="en-US" sz="1400" dirty="0" err="1">
                <a:solidFill>
                  <a:schemeClr val="bg1"/>
                </a:solidFill>
                <a:ea typeface="Calibri" panose="020F0502020204030204" pitchFamily="34" charset="0"/>
                <a:cs typeface="Iskoola Pota" panose="020B0502040204020203" pitchFamily="34" charset="77"/>
              </a:rPr>
              <a:t>PrOVE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Iskoola Pota" panose="020B0502040204020203" pitchFamily="34" charset="77"/>
              </a:rPr>
              <a:t>.</a:t>
            </a:r>
            <a:endParaRPr lang="en-US" sz="1400" dirty="0">
              <a:solidFill>
                <a:schemeClr val="bg1"/>
              </a:solidFill>
              <a:effectLst/>
              <a:ea typeface="Calibri" panose="020F0502020204030204" pitchFamily="34" charset="0"/>
              <a:cs typeface="Iskoola Pota" panose="020B05020402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449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72" y="3419576"/>
            <a:ext cx="4856671" cy="3096061"/>
          </a:xfrm>
          <a:prstGeom prst="rect">
            <a:avLst/>
          </a:prstGeom>
        </p:spPr>
      </p:pic>
      <p:sp>
        <p:nvSpPr>
          <p:cNvPr id="40" name="Content Placeholder 7"/>
          <p:cNvSpPr txBox="1">
            <a:spLocks/>
          </p:cNvSpPr>
          <p:nvPr/>
        </p:nvSpPr>
        <p:spPr>
          <a:xfrm>
            <a:off x="173582" y="1112832"/>
            <a:ext cx="4854457" cy="20936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515938" algn="l"/>
              </a:tabLst>
              <a:defRPr/>
            </a:pPr>
            <a:r>
              <a:rPr lang="en-US" sz="1800" b="1" dirty="0">
                <a:latin typeface="Arial" charset="0"/>
              </a:rPr>
              <a:t>Science Objectives:</a:t>
            </a:r>
            <a:endParaRPr lang="en-US" sz="1800" i="1" dirty="0">
              <a:latin typeface="Arial" charset="0"/>
            </a:endParaRP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i="1" dirty="0">
                <a:latin typeface="Arial" charset="0"/>
              </a:rPr>
              <a:t>PrOVE</a:t>
            </a:r>
            <a:r>
              <a:rPr lang="en-US" sz="1800" dirty="0">
                <a:latin typeface="Arial" charset="0"/>
              </a:rPr>
              <a:t> will perform a close flyby of a </a:t>
            </a:r>
            <a:r>
              <a:rPr lang="en-US" sz="1800" i="1" dirty="0">
                <a:solidFill>
                  <a:srgbClr val="C00000"/>
                </a:solidFill>
                <a:latin typeface="Arial" charset="0"/>
              </a:rPr>
              <a:t>new or young (long-period) </a:t>
            </a:r>
            <a:r>
              <a:rPr lang="en-US" sz="1800" dirty="0">
                <a:latin typeface="Arial" charset="0"/>
              </a:rPr>
              <a:t>comet near perihelion when surface processes and volatile activity are maximum, to probe the origin of the nucleus and the formation and evolution of our Solar System.</a:t>
            </a: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 flipV="1">
            <a:off x="2850021" y="2791085"/>
            <a:ext cx="54531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07" y="854830"/>
            <a:ext cx="3275131" cy="2507278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H="1">
            <a:off x="4838980" y="3206517"/>
            <a:ext cx="1095664" cy="6348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865766" y="2583004"/>
            <a:ext cx="1812171" cy="12583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7624873" y="1866585"/>
            <a:ext cx="204205" cy="19748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76165" y="4765892"/>
            <a:ext cx="130517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CHNO</a:t>
            </a:r>
            <a:r>
              <a:rPr lang="en-US" sz="1600" b="1" dirty="0">
                <a:solidFill>
                  <a:schemeClr val="bg1"/>
                </a:solidFill>
              </a:rPr>
              <a:t>PS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65FF77EC-2C51-314F-A3C5-83FA26CFC0C1}"/>
              </a:ext>
            </a:extLst>
          </p:cNvPr>
          <p:cNvSpPr txBox="1">
            <a:spLocks/>
          </p:cNvSpPr>
          <p:nvPr/>
        </p:nvSpPr>
        <p:spPr>
          <a:xfrm>
            <a:off x="143602" y="3426174"/>
            <a:ext cx="4111859" cy="30046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1600" b="1" dirty="0">
                <a:latin typeface="Arial" charset="0"/>
              </a:rPr>
              <a:t>Mission Goals</a:t>
            </a:r>
          </a:p>
          <a:p>
            <a:pPr marL="85725" indent="-85725" algn="just">
              <a:spcBef>
                <a:spcPts val="0"/>
              </a:spcBef>
              <a:defRPr/>
            </a:pPr>
            <a:r>
              <a:rPr lang="en-US" sz="1600" i="1" u="sng" dirty="0">
                <a:latin typeface="Arial" charset="0"/>
              </a:rPr>
              <a:t>Investigate</a:t>
            </a:r>
            <a:r>
              <a:rPr lang="en-US" sz="1600" dirty="0">
                <a:latin typeface="Arial" charset="0"/>
              </a:rPr>
              <a:t> morphological and chemical heterogeneity of nucleus by quantifying surface fine structure and volatile species abundances, and how these depend on solar insolation;</a:t>
            </a:r>
          </a:p>
          <a:p>
            <a:pPr marL="85725" indent="-85725" algn="just">
              <a:spcBef>
                <a:spcPts val="0"/>
              </a:spcBef>
              <a:defRPr/>
            </a:pPr>
            <a:r>
              <a:rPr lang="en-US" sz="1600" i="1" u="sng" dirty="0">
                <a:latin typeface="Arial" charset="0"/>
              </a:rPr>
              <a:t>Map</a:t>
            </a:r>
            <a:r>
              <a:rPr lang="en-US" sz="1600" dirty="0">
                <a:latin typeface="Arial" charset="0"/>
              </a:rPr>
              <a:t> surface relief and spatial distribution of volatiles, especially CO</a:t>
            </a:r>
            <a:r>
              <a:rPr lang="en-US" sz="1600" baseline="-25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 (which cannot be measured from ground based telescopes), and determine any variations;</a:t>
            </a:r>
          </a:p>
          <a:p>
            <a:pPr marL="85725" indent="-85725" algn="just">
              <a:spcBef>
                <a:spcPts val="0"/>
              </a:spcBef>
              <a:defRPr/>
            </a:pPr>
            <a:r>
              <a:rPr lang="en-US" sz="1600" i="1" u="sng" dirty="0">
                <a:latin typeface="Arial" charset="0"/>
              </a:rPr>
              <a:t>Determine</a:t>
            </a:r>
            <a:r>
              <a:rPr lang="en-US" sz="1600" dirty="0">
                <a:latin typeface="Arial" charset="0"/>
              </a:rPr>
              <a:t> the frequency and distribution of outbursts.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462BF5-A4F8-6F4D-8A44-907A9463218D}"/>
              </a:ext>
            </a:extLst>
          </p:cNvPr>
          <p:cNvSpPr txBox="1"/>
          <p:nvPr/>
        </p:nvSpPr>
        <p:spPr>
          <a:xfrm rot="16200000">
            <a:off x="4295620" y="1867768"/>
            <a:ext cx="234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Deep Impact, Hartley 2</a:t>
            </a:r>
          </a:p>
        </p:txBody>
      </p:sp>
    </p:spTree>
    <p:extLst>
      <p:ext uri="{BB962C8B-B14F-4D97-AF65-F5344CB8AC3E}">
        <p14:creationId xmlns:p14="http://schemas.microsoft.com/office/powerpoint/2010/main" val="336990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2204" y="736239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Payloads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8417" y="1111345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Infrared Imager/radiometer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7389" y="1111345"/>
            <a:ext cx="18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Visible Imager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860" y="1679204"/>
            <a:ext cx="41809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ComCAM</a:t>
            </a:r>
            <a:r>
              <a:rPr lang="en-US" dirty="0"/>
              <a:t>: IR microbolometer (with TEC) has broad spectral response (1-100 µm) which includes science requirements of 2-5 µm for molecular species and 8-12 µm for thermal.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2031" y="1676317"/>
            <a:ext cx="4276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VisCAM</a:t>
            </a:r>
            <a:r>
              <a:rPr lang="en-US" dirty="0"/>
              <a:t>: High spatial resolution mapping of a Jupiter-family comet surface is optimum. Mapping of a new comet would be unprecedented. </a:t>
            </a:r>
          </a:p>
        </p:txBody>
      </p:sp>
      <p:sp>
        <p:nvSpPr>
          <p:cNvPr id="12" name="Frame 11"/>
          <p:cNvSpPr/>
          <p:nvPr/>
        </p:nvSpPr>
        <p:spPr>
          <a:xfrm>
            <a:off x="146475" y="1153332"/>
            <a:ext cx="4333292" cy="2484500"/>
          </a:xfrm>
          <a:prstGeom prst="frame">
            <a:avLst>
              <a:gd name="adj1" fmla="val 462"/>
            </a:avLst>
          </a:prstGeom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4655318" y="1138066"/>
            <a:ext cx="4333292" cy="2499766"/>
          </a:xfrm>
          <a:prstGeom prst="frame">
            <a:avLst>
              <a:gd name="adj1" fmla="val 462"/>
            </a:avLst>
          </a:prstGeom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B1427C-E5D8-7249-AF7C-7B3F29BC9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95" y="3679819"/>
            <a:ext cx="3278210" cy="2669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BBFF8F-EA59-4541-A77A-599E6A76D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" t="15966" r="7305"/>
          <a:stretch/>
        </p:blipFill>
        <p:spPr>
          <a:xfrm>
            <a:off x="5911808" y="3679819"/>
            <a:ext cx="1814731" cy="281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4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F70C4403-28F7-E147-B07D-18B1864C65B0}"/>
              </a:ext>
            </a:extLst>
          </p:cNvPr>
          <p:cNvSpPr txBox="1"/>
          <p:nvPr/>
        </p:nvSpPr>
        <p:spPr>
          <a:xfrm>
            <a:off x="167809" y="752166"/>
            <a:ext cx="881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Relevance 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F4DF0FCD-0B8C-A24E-9C58-A5284DD8289A}"/>
              </a:ext>
            </a:extLst>
          </p:cNvPr>
          <p:cNvSpPr txBox="1">
            <a:spLocks/>
          </p:cNvSpPr>
          <p:nvPr/>
        </p:nvSpPr>
        <p:spPr>
          <a:xfrm>
            <a:off x="300136" y="1152709"/>
            <a:ext cx="8680709" cy="5523663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NASA Science Plan</a:t>
            </a:r>
          </a:p>
          <a:p>
            <a:pPr marL="0" indent="0">
              <a:buNone/>
              <a:defRPr/>
            </a:pPr>
            <a:r>
              <a:rPr lang="en-US" dirty="0"/>
              <a:t>The Planetary Science program includes “robotic space probes to ….. asteroids and comets” and has “Small bodies: Comets, asteroids, and the dwarf planet Ceres” as a major mission class. 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774FB3-0CEC-3643-9D61-7D8EF8175990}"/>
              </a:ext>
            </a:extLst>
          </p:cNvPr>
          <p:cNvGrpSpPr/>
          <p:nvPr/>
        </p:nvGrpSpPr>
        <p:grpSpPr>
          <a:xfrm>
            <a:off x="4436926" y="2359387"/>
            <a:ext cx="4521826" cy="4271642"/>
            <a:chOff x="65343" y="2539779"/>
            <a:chExt cx="4521826" cy="427164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E0606CD-7A5D-3741-984C-9EBFEE3C3373}"/>
                </a:ext>
              </a:extLst>
            </p:cNvPr>
            <p:cNvGrpSpPr/>
            <p:nvPr/>
          </p:nvGrpSpPr>
          <p:grpSpPr>
            <a:xfrm>
              <a:off x="65343" y="2539779"/>
              <a:ext cx="4521826" cy="4271642"/>
              <a:chOff x="218210" y="2433957"/>
              <a:chExt cx="4521826" cy="427164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94449CB-570A-CC47-B28A-5ADD0D324F89}"/>
                  </a:ext>
                </a:extLst>
              </p:cNvPr>
              <p:cNvSpPr/>
              <p:nvPr/>
            </p:nvSpPr>
            <p:spPr>
              <a:xfrm>
                <a:off x="227037" y="2433957"/>
                <a:ext cx="4507992" cy="82307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22690A9-A7FC-FD4C-8C68-741D3130F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00" t="14664" r="20000" b="65988"/>
              <a:stretch>
                <a:fillRect/>
              </a:stretch>
            </p:blipFill>
            <p:spPr>
              <a:xfrm>
                <a:off x="619986" y="2475212"/>
                <a:ext cx="833549" cy="628478"/>
              </a:xfrm>
              <a:prstGeom prst="rect">
                <a:avLst/>
              </a:prstGeom>
            </p:spPr>
          </p:pic>
          <p:pic>
            <p:nvPicPr>
              <p:cNvPr id="28" name="Picture 45" descr="five_comet_composite_screen_shot.png">
                <a:extLst>
                  <a:ext uri="{FF2B5EF4-FFF2-40B4-BE49-F238E27FC236}">
                    <a16:creationId xmlns:a16="http://schemas.microsoft.com/office/drawing/2014/main" id="{31B200A9-F8E5-5F4F-8C5F-EBB9D026F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3961"/>
              <a:stretch>
                <a:fillRect/>
              </a:stretch>
            </p:blipFill>
            <p:spPr bwMode="auto">
              <a:xfrm>
                <a:off x="218210" y="3245276"/>
                <a:ext cx="4521826" cy="3460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1A06AD3-E5EE-3E49-89C4-8B44CACBD4FA}"/>
                  </a:ext>
                </a:extLst>
              </p:cNvPr>
              <p:cNvSpPr txBox="1"/>
              <p:nvPr/>
            </p:nvSpPr>
            <p:spPr>
              <a:xfrm>
                <a:off x="1493378" y="2622091"/>
                <a:ext cx="6315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67P/C-G</a:t>
                </a:r>
              </a:p>
              <a:p>
                <a:r>
                  <a:rPr lang="en-US" sz="800" i="1" dirty="0">
                    <a:solidFill>
                      <a:schemeClr val="bg1"/>
                    </a:solidFill>
                  </a:rPr>
                  <a:t>(Rosetta)</a:t>
                </a: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F98DF42F-4AC8-DA47-87F1-BD85B72D985E}"/>
                  </a:ext>
                </a:extLst>
              </p:cNvPr>
              <p:cNvCxnSpPr/>
              <p:nvPr/>
            </p:nvCxnSpPr>
            <p:spPr>
              <a:xfrm rot="10800000">
                <a:off x="705536" y="3104182"/>
                <a:ext cx="199898" cy="11759"/>
              </a:xfrm>
              <a:prstGeom prst="straightConnector1">
                <a:avLst/>
              </a:prstGeom>
              <a:ln w="15875">
                <a:solidFill>
                  <a:schemeClr val="bg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B86DF655-8105-334E-99B2-24A8B28141C4}"/>
                  </a:ext>
                </a:extLst>
              </p:cNvPr>
              <p:cNvCxnSpPr/>
              <p:nvPr/>
            </p:nvCxnSpPr>
            <p:spPr>
              <a:xfrm>
                <a:off x="1152369" y="3115936"/>
                <a:ext cx="176383" cy="11765"/>
              </a:xfrm>
              <a:prstGeom prst="straightConnector1">
                <a:avLst/>
              </a:prstGeom>
              <a:ln w="15875">
                <a:solidFill>
                  <a:schemeClr val="bg1"/>
                </a:solidFill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351ED93-8FD8-E844-8B42-1A2682A94229}"/>
                  </a:ext>
                </a:extLst>
              </p:cNvPr>
              <p:cNvSpPr txBox="1"/>
              <p:nvPr/>
            </p:nvSpPr>
            <p:spPr>
              <a:xfrm>
                <a:off x="823122" y="3021869"/>
                <a:ext cx="43477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rgbClr val="FFFFFF"/>
                    </a:solidFill>
                  </a:rPr>
                  <a:t>5 km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AC470C-5143-A342-81BC-4DB1D79424EC}"/>
                </a:ext>
              </a:extLst>
            </p:cNvPr>
            <p:cNvSpPr txBox="1"/>
            <p:nvPr/>
          </p:nvSpPr>
          <p:spPr>
            <a:xfrm>
              <a:off x="2198911" y="2586814"/>
              <a:ext cx="23517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These are the only cometary nuclei that we have images of.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F7F518D-9A4C-1E4F-BF78-6913ADF50245}"/>
              </a:ext>
            </a:extLst>
          </p:cNvPr>
          <p:cNvSpPr txBox="1"/>
          <p:nvPr/>
        </p:nvSpPr>
        <p:spPr>
          <a:xfrm>
            <a:off x="335695" y="2547521"/>
            <a:ext cx="40868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Visions &amp; Voyages (decadal) </a:t>
            </a:r>
          </a:p>
          <a:p>
            <a:pPr>
              <a:defRPr/>
            </a:pPr>
            <a:r>
              <a:rPr lang="en-US" dirty="0"/>
              <a:t>Comet composition and thermal environment are relevant to crosscutting themes of Building new worlds, Planetary habitats, and Workings of solar systems. </a:t>
            </a:r>
          </a:p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New/young comets probe the early solar system formation and history. </a:t>
            </a:r>
          </a:p>
          <a:p>
            <a:pPr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b="1" dirty="0"/>
              <a:t>Missions to date:</a:t>
            </a:r>
            <a:r>
              <a:rPr lang="en-US" b="1" dirty="0">
                <a:solidFill>
                  <a:srgbClr val="0070C0"/>
                </a:solidFill>
              </a:rPr>
              <a:t> only flybys of periodic comets!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Benefit to taxpayers </a:t>
            </a:r>
            <a:endParaRPr lang="en-US" dirty="0"/>
          </a:p>
          <a:p>
            <a:pPr>
              <a:defRPr/>
            </a:pPr>
            <a:r>
              <a:rPr lang="en-US" dirty="0"/>
              <a:t>Comets and comet missions garner significant public interest and awareness. </a:t>
            </a:r>
          </a:p>
          <a:p>
            <a:endParaRPr lang="en-US" dirty="0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497C9FA9-F144-7B4A-B0A4-2F32FEC9448A}"/>
              </a:ext>
            </a:extLst>
          </p:cNvPr>
          <p:cNvSpPr/>
          <p:nvPr/>
        </p:nvSpPr>
        <p:spPr>
          <a:xfrm>
            <a:off x="2968053" y="5095739"/>
            <a:ext cx="1387719" cy="225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37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F8472F-601A-D94F-99F8-D185C06BB375}"/>
              </a:ext>
            </a:extLst>
          </p:cNvPr>
          <p:cNvSpPr txBox="1"/>
          <p:nvPr/>
        </p:nvSpPr>
        <p:spPr>
          <a:xfrm>
            <a:off x="178567" y="821286"/>
            <a:ext cx="881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Why Waypoints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792AE51-C781-4949-8ACE-0930502870BA}"/>
              </a:ext>
            </a:extLst>
          </p:cNvPr>
          <p:cNvSpPr txBox="1">
            <a:spLocks/>
          </p:cNvSpPr>
          <p:nvPr/>
        </p:nvSpPr>
        <p:spPr>
          <a:xfrm>
            <a:off x="410305" y="1431943"/>
            <a:ext cx="8349559" cy="4293954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400" b="1" dirty="0"/>
              <a:t>New comets: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Arial"/>
              </a:rPr>
              <a:t>Hale-Bopp discovery was 2 years prior to perihelion.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Arial"/>
              </a:rPr>
              <a:t>Many long-period comets are discovered with even shorter times. 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Arial"/>
              </a:rPr>
              <a:t> </a:t>
            </a:r>
          </a:p>
          <a:p>
            <a:pPr marL="0" indent="0">
              <a:buNone/>
              <a:defRPr/>
            </a:pPr>
            <a:r>
              <a:rPr lang="en-US" sz="1400" b="1" dirty="0"/>
              <a:t>Proposed solution:</a:t>
            </a:r>
          </a:p>
          <a:p>
            <a:pPr marL="0" indent="0">
              <a:buNone/>
              <a:defRPr/>
            </a:pPr>
            <a:r>
              <a:rPr lang="en-US" sz="1400" dirty="0"/>
              <a:t>Park a spacecraft in space. </a:t>
            </a:r>
          </a:p>
          <a:p>
            <a:pPr marL="0" indent="0">
              <a:buNone/>
              <a:defRPr/>
            </a:pPr>
            <a:endParaRPr lang="en-US" sz="1400" dirty="0"/>
          </a:p>
          <a:p>
            <a:pPr marL="0" indent="0">
              <a:buNone/>
              <a:defRPr/>
            </a:pPr>
            <a:r>
              <a:rPr lang="en-US" sz="1400" b="1" dirty="0"/>
              <a:t>Statistics of Oort cloud comets:</a:t>
            </a:r>
          </a:p>
          <a:p>
            <a:pPr marL="0" indent="0">
              <a:buNone/>
              <a:defRPr/>
            </a:pPr>
            <a:r>
              <a:rPr lang="en-US" sz="1400" dirty="0"/>
              <a:t>Statistics over past 10 years indicate 1 detected every 2 years. Hughes (2001) estimates the historical long-period comet flux as ~1 per year. </a:t>
            </a:r>
          </a:p>
          <a:p>
            <a:pPr marL="0" indent="0">
              <a:buNone/>
              <a:defRPr/>
            </a:pPr>
            <a:endParaRPr lang="en-US" sz="1400" dirty="0"/>
          </a:p>
          <a:p>
            <a:pPr marL="0" indent="0">
              <a:buNone/>
              <a:defRPr/>
            </a:pPr>
            <a:r>
              <a:rPr lang="en-US" sz="1400" b="1" dirty="0"/>
              <a:t>Close flyby to study nucleus of a long-period comet:</a:t>
            </a:r>
          </a:p>
          <a:p>
            <a:pPr marL="0" indent="0">
              <a:buNone/>
              <a:defRPr/>
            </a:pPr>
            <a:r>
              <a:rPr lang="en-US" sz="1400" dirty="0"/>
              <a:t>Surface maps of ~8-m resolution and volatile inventory will yield compelling scientific results. </a:t>
            </a:r>
          </a:p>
          <a:p>
            <a:pPr marL="0" indent="0">
              <a:buNone/>
              <a:defRPr/>
            </a:pPr>
            <a:endParaRPr lang="en-US" sz="1400" dirty="0"/>
          </a:p>
          <a:p>
            <a:pPr marL="0" indent="0">
              <a:buNone/>
              <a:defRPr/>
            </a:pPr>
            <a:endParaRPr lang="en-US" sz="1400" dirty="0">
              <a:latin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F1DF9B-E932-0346-BCEB-25F630104277}"/>
              </a:ext>
            </a:extLst>
          </p:cNvPr>
          <p:cNvSpPr txBox="1"/>
          <p:nvPr/>
        </p:nvSpPr>
        <p:spPr>
          <a:xfrm>
            <a:off x="6347407" y="1620149"/>
            <a:ext cx="219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</a:rPr>
              <a:t>Insufficient lead time for a mission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BD5BCF-775C-6B4A-91A3-C70E8A2EE3C8}"/>
              </a:ext>
            </a:extLst>
          </p:cNvPr>
          <p:cNvSpPr txBox="1"/>
          <p:nvPr/>
        </p:nvSpPr>
        <p:spPr>
          <a:xfrm>
            <a:off x="3352336" y="2433420"/>
            <a:ext cx="518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</a:rPr>
              <a:t>Technology advances in CubeSats/SmallSats enable cost-efficient opportunities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B18978-5A29-7B4B-8EC9-A1E70E790C83}"/>
              </a:ext>
            </a:extLst>
          </p:cNvPr>
          <p:cNvSpPr txBox="1"/>
          <p:nvPr/>
        </p:nvSpPr>
        <p:spPr>
          <a:xfrm>
            <a:off x="4890514" y="3711896"/>
            <a:ext cx="364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</a:rPr>
              <a:t>Spacecraft lifetime of ~4 years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FECEF-BF62-0D45-8DEF-E2E7964346D4}"/>
              </a:ext>
            </a:extLst>
          </p:cNvPr>
          <p:cNvSpPr txBox="1"/>
          <p:nvPr/>
        </p:nvSpPr>
        <p:spPr>
          <a:xfrm>
            <a:off x="3625701" y="4713373"/>
            <a:ext cx="491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</a:rPr>
              <a:t>CubeSat/SmallSat missions can risk close flyby operations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F419EF-EA84-4F46-8ADB-410879353948}"/>
              </a:ext>
            </a:extLst>
          </p:cNvPr>
          <p:cNvSpPr txBox="1"/>
          <p:nvPr/>
        </p:nvSpPr>
        <p:spPr>
          <a:xfrm>
            <a:off x="421322" y="5861458"/>
            <a:ext cx="8349559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Mission to a new comet is within contemporary </a:t>
            </a:r>
            <a:r>
              <a:rPr lang="en-US" sz="2400" b="1" dirty="0" err="1">
                <a:solidFill>
                  <a:schemeClr val="bg1"/>
                </a:solidFill>
              </a:rPr>
              <a:t>SmallSat</a:t>
            </a:r>
            <a:r>
              <a:rPr lang="en-US" sz="2400" b="1" dirty="0">
                <a:solidFill>
                  <a:schemeClr val="bg1"/>
                </a:solidFill>
              </a:rPr>
              <a:t> technology!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16B88D-EC4D-7241-8E79-51AEBAF1F022}"/>
              </a:ext>
            </a:extLst>
          </p:cNvPr>
          <p:cNvGrpSpPr/>
          <p:nvPr/>
        </p:nvGrpSpPr>
        <p:grpSpPr>
          <a:xfrm>
            <a:off x="6208251" y="1031184"/>
            <a:ext cx="2873626" cy="5457479"/>
            <a:chOff x="6208251" y="1031184"/>
            <a:chExt cx="2873626" cy="5457479"/>
          </a:xfrm>
          <a:solidFill>
            <a:srgbClr val="0070C0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618611C-232F-5445-8BDF-B848EB5B752C}"/>
                </a:ext>
              </a:extLst>
            </p:cNvPr>
            <p:cNvSpPr/>
            <p:nvPr/>
          </p:nvSpPr>
          <p:spPr>
            <a:xfrm>
              <a:off x="9009877" y="1035587"/>
              <a:ext cx="72000" cy="5295968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5594435-3F2C-AA40-8206-DBD36E40C7C7}"/>
                </a:ext>
              </a:extLst>
            </p:cNvPr>
            <p:cNvSpPr/>
            <p:nvPr/>
          </p:nvSpPr>
          <p:spPr>
            <a:xfrm flipH="1">
              <a:off x="6208251" y="1031184"/>
              <a:ext cx="2869200" cy="72000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636B47E1-D33C-9B4A-9588-EE215511C744}"/>
                </a:ext>
              </a:extLst>
            </p:cNvPr>
            <p:cNvSpPr/>
            <p:nvPr/>
          </p:nvSpPr>
          <p:spPr>
            <a:xfrm flipH="1">
              <a:off x="8740706" y="6177152"/>
              <a:ext cx="340068" cy="311511"/>
            </a:xfrm>
            <a:prstGeom prst="rightArrow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0293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7A88394-7C24-9849-8CFE-56F40BFC56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6045" y="1580069"/>
            <a:ext cx="4792980" cy="27984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49D1A7-80FB-3143-8BAF-79B18149C47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5400000">
            <a:off x="5860226" y="3080257"/>
            <a:ext cx="1624965" cy="45688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3577499-29F7-624C-8BEF-FCF4954CD4C7}"/>
              </a:ext>
            </a:extLst>
          </p:cNvPr>
          <p:cNvSpPr txBox="1"/>
          <p:nvPr/>
        </p:nvSpPr>
        <p:spPr>
          <a:xfrm>
            <a:off x="5518868" y="1773622"/>
            <a:ext cx="3438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990"/>
                </a:solidFill>
              </a:rPr>
              <a:t>EPSA Class Spacecraft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990"/>
                </a:solidFill>
              </a:rPr>
              <a:t>Wet Mass: &lt;50 kg (w/margin)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990"/>
                </a:solidFill>
              </a:rPr>
              <a:t>Dimensions: 18” x 18” x 19.2”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7B91EE-F31B-014B-98BD-2A951BD779D9}"/>
              </a:ext>
            </a:extLst>
          </p:cNvPr>
          <p:cNvSpPr txBox="1"/>
          <p:nvPr/>
        </p:nvSpPr>
        <p:spPr>
          <a:xfrm>
            <a:off x="178567" y="821286"/>
            <a:ext cx="881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Spacecraft</a:t>
            </a:r>
          </a:p>
        </p:txBody>
      </p:sp>
    </p:spTree>
    <p:extLst>
      <p:ext uri="{BB962C8B-B14F-4D97-AF65-F5344CB8AC3E}">
        <p14:creationId xmlns:p14="http://schemas.microsoft.com/office/powerpoint/2010/main" val="820221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D438DF-3853-BB4C-8940-918330205B4F}"/>
              </a:ext>
            </a:extLst>
          </p:cNvPr>
          <p:cNvSpPr/>
          <p:nvPr/>
        </p:nvSpPr>
        <p:spPr>
          <a:xfrm>
            <a:off x="2027785" y="2494452"/>
            <a:ext cx="5118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000000"/>
                </a:solidFill>
                <a:latin typeface="Osaka-Mono" charset="-128"/>
              </a:rPr>
              <a:t>Thank you!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A5C984-87F9-104F-BC7E-E8AF6C0DE2F5}"/>
              </a:ext>
            </a:extLst>
          </p:cNvPr>
          <p:cNvSpPr/>
          <p:nvPr/>
        </p:nvSpPr>
        <p:spPr>
          <a:xfrm>
            <a:off x="1198699" y="3079227"/>
            <a:ext cx="67765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C00000"/>
                </a:solidFill>
                <a:latin typeface="Osaka-Mono" charset="-128"/>
              </a:rPr>
              <a:t>We gratefully acknowledge</a:t>
            </a:r>
          </a:p>
          <a:p>
            <a:pPr marL="1604963"/>
            <a:r>
              <a:rPr lang="en-US" sz="3200" b="1" i="1" dirty="0">
                <a:solidFill>
                  <a:srgbClr val="C00000"/>
                </a:solidFill>
                <a:latin typeface="Osaka-Mono" charset="-128"/>
              </a:rPr>
              <a:t>• PSDS3 program</a:t>
            </a:r>
          </a:p>
          <a:p>
            <a:pPr marL="1604963"/>
            <a:r>
              <a:rPr lang="en-US" sz="3200" b="1" i="1" dirty="0">
                <a:solidFill>
                  <a:srgbClr val="C00000"/>
                </a:solidFill>
                <a:latin typeface="Osaka-Mono" charset="-128"/>
              </a:rPr>
              <a:t>• GSFC</a:t>
            </a:r>
          </a:p>
        </p:txBody>
      </p:sp>
    </p:spTree>
    <p:extLst>
      <p:ext uri="{BB962C8B-B14F-4D97-AF65-F5344CB8AC3E}">
        <p14:creationId xmlns:p14="http://schemas.microsoft.com/office/powerpoint/2010/main" val="210610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AB61AA7471F4F8B9B89DF47AC5653" ma:contentTypeVersion="4" ma:contentTypeDescription="Create a new document." ma:contentTypeScope="" ma:versionID="34c0aad9f4f3286390bb5e443a93d685">
  <xsd:schema xmlns:xsd="http://www.w3.org/2001/XMLSchema" xmlns:xs="http://www.w3.org/2001/XMLSchema" xmlns:p="http://schemas.microsoft.com/office/2006/metadata/properties" xmlns:ns1="e9c23c6f-4a2d-4823-96e8-edbcc488dde5" xmlns:ns3="http://schemas.microsoft.com/sharepoint/v4" targetNamespace="http://schemas.microsoft.com/office/2006/metadata/properties" ma:root="true" ma:fieldsID="a79934b0218d3d1c9580ba11d523774f" ns1:_="" ns3:_="">
    <xsd:import namespace="e9c23c6f-4a2d-4823-96e8-edbcc488dde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Folder_x0020_Number" minOccurs="0"/>
                <xsd:element ref="ns1:Folder_x0020_ID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c23c6f-4a2d-4823-96e8-edbcc488dde5" elementFormDefault="qualified">
    <xsd:import namespace="http://schemas.microsoft.com/office/2006/documentManagement/types"/>
    <xsd:import namespace="http://schemas.microsoft.com/office/infopath/2007/PartnerControls"/>
    <xsd:element name="Folder_x0020_Number" ma:index="0" nillable="true" ma:displayName="Folder Number" ma:internalName="Folder_x0020_Number" ma:readOnly="false">
      <xsd:simpleType>
        <xsd:restriction base="dms:Number"/>
      </xsd:simpleType>
    </xsd:element>
    <xsd:element name="Folder_x0020_ID" ma:index="9" nillable="true" ma:displayName="Folder ID" ma:internalName="Folder_x0020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Folder_x0020_ID xmlns="e9c23c6f-4a2d-4823-96e8-edbcc488dde5" xsi:nil="true"/>
    <Folder_x0020_Number xmlns="e9c23c6f-4a2d-4823-96e8-edbcc488dde5" xsi:nil="true"/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B06D49DC-0B9A-4AA0-8377-C9E0A8F32F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BEE302-840C-4F4E-95E6-C516843B7C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c23c6f-4a2d-4823-96e8-edbcc488dde5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A9DBB0-8E79-43D0-9788-65FB359D20F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e9c23c6f-4a2d-4823-96e8-edbcc488dde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21419</TotalTime>
  <Words>858</Words>
  <Application>Microsoft Macintosh PowerPoint</Application>
  <PresentationFormat>On-screen Show (4:3)</PresentationFormat>
  <Paragraphs>114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Iskoola Pota</vt:lpstr>
      <vt:lpstr>ＭＳ Ｐゴシック</vt:lpstr>
      <vt:lpstr>Osaka-Mono</vt:lpstr>
      <vt:lpstr>ヒラギノ角ゴ Pro W3</vt:lpstr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NASA/ODIN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Authorization Review template</dc:title>
  <dc:creator>Tracey E. Dickerson</dc:creator>
  <cp:lastModifiedBy>Tilak Hewagama</cp:lastModifiedBy>
  <cp:revision>509</cp:revision>
  <cp:lastPrinted>2013-09-25T19:09:35Z</cp:lastPrinted>
  <dcterms:created xsi:type="dcterms:W3CDTF">2014-09-23T19:27:15Z</dcterms:created>
  <dcterms:modified xsi:type="dcterms:W3CDTF">2018-08-16T13:50:01Z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0x010100EB0AB61AA7471F4F8B9B89DF47AC5653</vt:lpwstr>
  </property>
</Properties>
</file>